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r:id="rId1"/>
    <p:sldMasterId r:id="rId2"/>
  </p:sldMasterIdLst>
  <p:notesMasterIdLst>
    <p:notesMasterId r:id="rId27"/>
  </p:notesMasterIdLst>
  <p:handoutMasterIdLst>
    <p:handoutMasterId r:id="rId28"/>
  </p:handoutMasterIdLst>
  <p:sldIdLst>
    <p:sldId id="256" r:id="rId3"/>
    <p:sldId id="257" r:id="rId4"/>
    <p:sldId id="258" r:id="rId5"/>
    <p:sldId id="283" r:id="rId6"/>
    <p:sldId id="284" r:id="rId7"/>
    <p:sldId id="270" r:id="rId8"/>
    <p:sldId id="260" r:id="rId9"/>
    <p:sldId id="271" r:id="rId10"/>
    <p:sldId id="263" r:id="rId11"/>
    <p:sldId id="286" r:id="rId12"/>
    <p:sldId id="264" r:id="rId13"/>
    <p:sldId id="272" r:id="rId14"/>
    <p:sldId id="265" r:id="rId15"/>
    <p:sldId id="266" r:id="rId16"/>
    <p:sldId id="267" r:id="rId17"/>
    <p:sldId id="287" r:id="rId18"/>
    <p:sldId id="288" r:id="rId19"/>
    <p:sldId id="277" r:id="rId20"/>
    <p:sldId id="289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4890" autoAdjust="0"/>
    <p:restoredTop sz="94595" autoAdjust="0"/>
  </p:normalViewPr>
  <p:slideViewPr>
    <p:cSldViewPr snapToObjects="1">
      <p:cViewPr>
        <p:scale>
          <a:sx n="90" d="100"/>
          <a:sy n="90" d="100"/>
        </p:scale>
        <p:origin x="-90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5" d="100"/>
          <a:sy n="55" d="100"/>
        </p:scale>
        <p:origin x="-260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6AA45-7817-4E4C-8551-C5FC08528583}" type="datetimeFigureOut">
              <a:rPr lang="es-ES_tradnl" smtClean="0"/>
              <a:pPr/>
              <a:t>30/11/10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978CB-371C-0B45-8238-3ACD12350F1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6450-F2E2-BF44-A726-C31C908D7DB5}" type="datetimeFigureOut">
              <a:rPr lang="es-ES_tradnl" smtClean="0"/>
              <a:pPr/>
              <a:t>30/11/10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D15FC-9ADC-B24C-9EDE-6AADCAD5D1AE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19</a:t>
            </a:fld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20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Aquí diré que</a:t>
            </a:r>
            <a:r>
              <a:rPr lang="es-ES_tradnl" baseline="0" dirty="0" smtClean="0"/>
              <a:t> la </a:t>
            </a:r>
            <a:r>
              <a:rPr lang="es-ES_tradnl" baseline="0" dirty="0" err="1" smtClean="0"/>
              <a:t>noció</a:t>
            </a:r>
            <a:r>
              <a:rPr lang="es-ES_tradnl" baseline="0" dirty="0" smtClean="0"/>
              <a:t> de deverbal es </a:t>
            </a:r>
            <a:r>
              <a:rPr lang="es-ES_tradnl" baseline="0" dirty="0" err="1" smtClean="0"/>
              <a:t>semàntica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i</a:t>
            </a:r>
            <a:r>
              <a:rPr lang="es-ES_tradnl" baseline="0" dirty="0" smtClean="0"/>
              <a:t> que la </a:t>
            </a:r>
            <a:r>
              <a:rPr lang="es-ES_tradnl" baseline="0" dirty="0" err="1" smtClean="0"/>
              <a:t>informació</a:t>
            </a:r>
            <a:r>
              <a:rPr lang="es-ES_tradnl" baseline="0" dirty="0" smtClean="0"/>
              <a:t> que </a:t>
            </a:r>
            <a:r>
              <a:rPr lang="es-ES_tradnl" baseline="0" dirty="0" err="1" smtClean="0"/>
              <a:t>incluim</a:t>
            </a:r>
            <a:r>
              <a:rPr lang="es-ES_tradnl" baseline="0" dirty="0" smtClean="0"/>
              <a:t> en </a:t>
            </a:r>
            <a:r>
              <a:rPr lang="es-ES_tradnl" baseline="0" dirty="0" err="1" smtClean="0"/>
              <a:t>l’entrada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lèxica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està</a:t>
            </a:r>
            <a:r>
              <a:rPr lang="es-ES_tradnl" baseline="0" dirty="0" smtClean="0"/>
              <a:t> motivada </a:t>
            </a:r>
            <a:r>
              <a:rPr lang="es-ES_tradnl" baseline="0" dirty="0" err="1" smtClean="0"/>
              <a:t>per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estudis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previs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4</a:t>
            </a:fld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Aquí diré que</a:t>
            </a:r>
            <a:r>
              <a:rPr lang="es-ES_tradnl" baseline="0" dirty="0" smtClean="0"/>
              <a:t> la </a:t>
            </a:r>
            <a:r>
              <a:rPr lang="es-ES_tradnl" baseline="0" dirty="0" err="1" smtClean="0"/>
              <a:t>noció</a:t>
            </a:r>
            <a:r>
              <a:rPr lang="es-ES_tradnl" baseline="0" dirty="0" smtClean="0"/>
              <a:t> de deverbal es </a:t>
            </a:r>
            <a:r>
              <a:rPr lang="es-ES_tradnl" baseline="0" dirty="0" err="1" smtClean="0"/>
              <a:t>semàntica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i</a:t>
            </a:r>
            <a:r>
              <a:rPr lang="es-ES_tradnl" baseline="0" dirty="0" smtClean="0"/>
              <a:t> que la </a:t>
            </a:r>
            <a:r>
              <a:rPr lang="es-ES_tradnl" baseline="0" dirty="0" err="1" smtClean="0"/>
              <a:t>informació</a:t>
            </a:r>
            <a:r>
              <a:rPr lang="es-ES_tradnl" baseline="0" dirty="0" smtClean="0"/>
              <a:t> que </a:t>
            </a:r>
            <a:r>
              <a:rPr lang="es-ES_tradnl" baseline="0" dirty="0" err="1" smtClean="0"/>
              <a:t>incluim</a:t>
            </a:r>
            <a:r>
              <a:rPr lang="es-ES_tradnl" baseline="0" dirty="0" smtClean="0"/>
              <a:t> en </a:t>
            </a:r>
            <a:r>
              <a:rPr lang="es-ES_tradnl" baseline="0" dirty="0" err="1" smtClean="0"/>
              <a:t>l’entrada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lèxica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està</a:t>
            </a:r>
            <a:r>
              <a:rPr lang="es-ES_tradnl" baseline="0" dirty="0" smtClean="0"/>
              <a:t> motivada </a:t>
            </a:r>
            <a:r>
              <a:rPr lang="es-ES_tradnl" baseline="0" dirty="0" err="1" smtClean="0"/>
              <a:t>per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estudis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previs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5</a:t>
            </a:fld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9</a:t>
            </a:fld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13</a:t>
            </a:fld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15</a:t>
            </a:fld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16</a:t>
            </a:fld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D15FC-9ADC-B24C-9EDE-6AADCAD5D1AE}" type="slidenum">
              <a:rPr lang="es-ES_tradnl" smtClean="0"/>
              <a:pPr/>
              <a:t>17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redondead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ángulo redondead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Marcador de fech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11" name="Marcador de número de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ángulo rectá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Agrupar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c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Marcador de fech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1/12/2010</a:t>
            </a:r>
            <a:endParaRPr/>
          </a:p>
        </p:txBody>
      </p:sp>
      <p:sp>
        <p:nvSpPr>
          <p:cNvPr id="19" name="Marcador de pie de pá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smtClean="0"/>
              <a:t>CBA 2010    </a:t>
            </a:r>
            <a:endParaRPr/>
          </a:p>
        </p:txBody>
      </p:sp>
      <p:sp>
        <p:nvSpPr>
          <p:cNvPr id="27" name="Marcador de número de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B0E4600-0381-4CF3-88F2-7ED7D2E3F9C8}" type="slidenum">
              <a:rPr smtClean="0"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smtClean="0"/>
              <a:pPr/>
              <a:t>‹Nr.›</a:t>
            </a:fld>
            <a:endParaRPr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41ED-22D9-48D6-AD92-DEFB122789E0}" type="slidenum">
              <a:rPr smtClean="0"/>
              <a:pPr/>
              <a:t>‹Nr.›</a:t>
            </a:fld>
            <a:endParaRPr/>
          </a:p>
        </p:txBody>
      </p:sp>
      <p:sp>
        <p:nvSpPr>
          <p:cNvPr id="7" name="Cheuró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uró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smtClean="0"/>
              <a:pPr/>
              <a:t>‹Nr.›</a:t>
            </a:fld>
            <a:endParaRPr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smtClean="0"/>
              <a:pPr/>
              <a:t>‹Nr.›</a:t>
            </a:fld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smtClean="0"/>
              <a:pPr/>
              <a:t>‹Nr.›</a:t>
            </a:fld>
            <a:endParaRPr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smtClean="0"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1/12/2010</a:t>
            </a:r>
            <a:endParaRPr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smtClean="0"/>
              <a:t>CBA 2010    </a:t>
            </a:r>
            <a:endParaRPr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DB93A9-DE17-42E8-A366-46C30944BF19}" type="slidenum">
              <a:rPr smtClean="0"/>
              <a:pPr/>
              <a:t>‹Nr.›</a:t>
            </a:fld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8" name="Forma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ángulo rectá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c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uró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uró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smtClean="0"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smtClean="0"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redondead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ángulo redondead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redondead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dondear rectángulo de esquina sencilla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ángulo redondead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Marcador de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25" name="Marcador de fech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18" name="Marcador de pie de pá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ángulo rectá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c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0" name="Marcador de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10" name="Marcador de fech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1/12/2010</a:t>
            </a:r>
            <a:endParaRPr lang="en-US"/>
          </a:p>
        </p:txBody>
      </p:sp>
      <p:sp>
        <p:nvSpPr>
          <p:cNvPr id="22" name="Marcador de pie de pá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CBA 2010    </a:t>
            </a:r>
            <a:endParaRPr kumimoji="0" lang="en-US"/>
          </a:p>
        </p:txBody>
      </p:sp>
      <p:sp>
        <p:nvSpPr>
          <p:cNvPr id="18" name="Marcador de número de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NULL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hyperlink" Target="http://clic.ub.edu/corpus/ancoranom_e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4800" y="917575"/>
            <a:ext cx="8153400" cy="1978025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Arial"/>
              </a:rPr>
              <a:t>AnCora</a:t>
            </a:r>
            <a:r>
              <a:rPr lang="en-US" sz="4000" dirty="0" smtClean="0">
                <a:latin typeface="Arial"/>
              </a:rPr>
              <a:t>-Nom:  A Spanish Lexicon of </a:t>
            </a:r>
            <a:r>
              <a:rPr lang="en-US" sz="4000" dirty="0" err="1" smtClean="0">
                <a:latin typeface="Arial"/>
              </a:rPr>
              <a:t>Deverbal</a:t>
            </a:r>
            <a:r>
              <a:rPr lang="en-US" sz="4000" dirty="0" smtClean="0">
                <a:latin typeface="Arial"/>
              </a:rPr>
              <a:t> Nominalizations</a:t>
            </a:r>
            <a:r>
              <a:rPr lang="es-ES_tradnl" sz="4000" dirty="0" smtClean="0"/>
              <a:t> </a:t>
            </a:r>
            <a:endParaRPr lang="es-ES_tradnl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4800" y="3143248"/>
            <a:ext cx="8339166" cy="1785950"/>
          </a:xfrm>
        </p:spPr>
        <p:txBody>
          <a:bodyPr>
            <a:normAutofit fontScale="62500" lnSpcReduction="20000"/>
          </a:bodyPr>
          <a:lstStyle/>
          <a:p>
            <a:pPr algn="ctr"/>
            <a:endParaRPr lang="es-ES_tradnl" dirty="0" smtClean="0"/>
          </a:p>
          <a:p>
            <a:pPr algn="ctr"/>
            <a:r>
              <a:rPr lang="es-ES_tradnl" b="1" dirty="0" smtClean="0">
                <a:latin typeface="Arial"/>
              </a:rPr>
              <a:t>Aina Peris and Mariona </a:t>
            </a:r>
            <a:r>
              <a:rPr lang="es-ES_tradnl" b="1" dirty="0" err="1" smtClean="0">
                <a:latin typeface="Arial"/>
              </a:rPr>
              <a:t>Taulé</a:t>
            </a:r>
            <a:endParaRPr lang="es-ES_tradnl" b="1" dirty="0" smtClean="0">
              <a:latin typeface="Arial"/>
            </a:endParaRPr>
          </a:p>
          <a:p>
            <a:pPr algn="ctr"/>
            <a:endParaRPr lang="es-ES_tradnl" dirty="0" smtClean="0">
              <a:latin typeface="Arial"/>
            </a:endParaRPr>
          </a:p>
          <a:p>
            <a:pPr algn="ctr"/>
            <a:endParaRPr lang="es-ES_tradnl" dirty="0" smtClean="0">
              <a:latin typeface="Arial"/>
            </a:endParaRPr>
          </a:p>
          <a:p>
            <a:pPr algn="ctr"/>
            <a:r>
              <a:rPr lang="es-ES_tradnl" dirty="0" smtClean="0">
                <a:solidFill>
                  <a:srgbClr val="000000"/>
                </a:solidFill>
                <a:latin typeface="Arial"/>
              </a:rPr>
              <a:t>CBA 2010: </a:t>
            </a:r>
            <a:r>
              <a:rPr lang="ca-ES" dirty="0" err="1" smtClean="0">
                <a:solidFill>
                  <a:srgbClr val="000000"/>
                </a:solidFill>
                <a:latin typeface="Arial"/>
              </a:rPr>
              <a:t>Corpus-Based</a:t>
            </a:r>
            <a:r>
              <a:rPr lang="ca-ES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ca-ES" dirty="0" err="1" smtClean="0">
                <a:solidFill>
                  <a:srgbClr val="000000"/>
                </a:solidFill>
                <a:latin typeface="Arial"/>
              </a:rPr>
              <a:t>Approaches</a:t>
            </a:r>
            <a:r>
              <a:rPr lang="ca-ES" dirty="0" smtClean="0">
                <a:solidFill>
                  <a:srgbClr val="000000"/>
                </a:solidFill>
                <a:latin typeface="Arial"/>
              </a:rPr>
              <a:t> to </a:t>
            </a:r>
            <a:r>
              <a:rPr lang="ca-ES" dirty="0" err="1" smtClean="0">
                <a:solidFill>
                  <a:srgbClr val="000000"/>
                </a:solidFill>
                <a:latin typeface="Arial"/>
              </a:rPr>
              <a:t>Paraphrasing</a:t>
            </a:r>
            <a:r>
              <a:rPr lang="ca-ES" dirty="0" smtClean="0">
                <a:solidFill>
                  <a:srgbClr val="000000"/>
                </a:solidFill>
                <a:latin typeface="Arial"/>
              </a:rPr>
              <a:t> and </a:t>
            </a:r>
            <a:r>
              <a:rPr lang="ca-ES" dirty="0" err="1" smtClean="0">
                <a:solidFill>
                  <a:srgbClr val="000000"/>
                </a:solidFill>
                <a:latin typeface="Arial"/>
              </a:rPr>
              <a:t>Nominalization</a:t>
            </a:r>
            <a:endParaRPr lang="es-ES_tradnl" dirty="0" smtClean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es-ES_tradnl" dirty="0" smtClean="0">
                <a:solidFill>
                  <a:srgbClr val="000000"/>
                </a:solidFill>
                <a:latin typeface="Arial"/>
              </a:rPr>
              <a:t>Barcelona, 1-2 </a:t>
            </a:r>
            <a:r>
              <a:rPr lang="es-ES_tradnl" dirty="0" err="1" smtClean="0">
                <a:solidFill>
                  <a:srgbClr val="000000"/>
                </a:solidFill>
                <a:latin typeface="Arial"/>
              </a:rPr>
              <a:t>December</a:t>
            </a:r>
            <a:r>
              <a:rPr lang="es-ES_tradnl" dirty="0" smtClean="0">
                <a:solidFill>
                  <a:srgbClr val="000000"/>
                </a:solidFill>
                <a:latin typeface="Arial"/>
              </a:rPr>
              <a:t> 2010 </a:t>
            </a:r>
            <a:endParaRPr lang="es-ES_tradnl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074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5" y="79376"/>
            <a:ext cx="2786081" cy="45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Marca per a fons gris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858016" y="79375"/>
            <a:ext cx="1981184" cy="64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04800" y="1527048"/>
            <a:ext cx="8686800" cy="4572000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1100" dirty="0" smtClean="0"/>
          </a:p>
          <a:p>
            <a:pPr>
              <a:buNone/>
            </a:pPr>
            <a:r>
              <a:rPr lang="pt-BR" sz="2400" dirty="0" err="1" smtClean="0">
                <a:latin typeface="Arial"/>
                <a:cs typeface="Arial"/>
              </a:rPr>
              <a:t>Annotation</a:t>
            </a:r>
            <a:r>
              <a:rPr lang="pt-BR" sz="2400" dirty="0" smtClean="0">
                <a:latin typeface="Arial"/>
                <a:cs typeface="Arial"/>
              </a:rPr>
              <a:t> </a:t>
            </a:r>
            <a:r>
              <a:rPr lang="pt-BR" sz="2400" dirty="0" err="1" smtClean="0">
                <a:latin typeface="Arial"/>
                <a:cs typeface="Arial"/>
              </a:rPr>
              <a:t>of</a:t>
            </a:r>
            <a:r>
              <a:rPr lang="pt-BR" sz="2400" dirty="0" smtClean="0">
                <a:latin typeface="Arial"/>
                <a:cs typeface="Arial"/>
              </a:rPr>
              <a:t> Deverbal </a:t>
            </a:r>
            <a:r>
              <a:rPr lang="pt-BR" sz="2400" dirty="0" err="1" smtClean="0">
                <a:latin typeface="Arial"/>
                <a:cs typeface="Arial"/>
              </a:rPr>
              <a:t>nominalizations</a:t>
            </a:r>
            <a:r>
              <a:rPr lang="pt-BR" sz="2400" dirty="0" smtClean="0">
                <a:latin typeface="Arial"/>
                <a:cs typeface="Arial"/>
              </a:rPr>
              <a:t> in </a:t>
            </a:r>
            <a:r>
              <a:rPr lang="pt-BR" sz="2400" dirty="0" err="1" smtClean="0">
                <a:latin typeface="Arial"/>
                <a:cs typeface="Arial"/>
              </a:rPr>
              <a:t>AnCora-Es</a:t>
            </a:r>
            <a:endParaRPr lang="pt-BR" sz="1100" dirty="0" smtClean="0">
              <a:latin typeface="Arial"/>
              <a:cs typeface="Arial"/>
            </a:endParaRPr>
          </a:p>
          <a:p>
            <a:pPr>
              <a:buNone/>
            </a:pPr>
            <a:endParaRPr lang="pt-BR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pt-BR" sz="1100" dirty="0" smtClean="0">
                <a:latin typeface="Arial"/>
                <a:cs typeface="Arial"/>
              </a:rPr>
              <a:t>&lt;</a:t>
            </a:r>
            <a:r>
              <a:rPr lang="pt-BR" sz="1400" b="1" dirty="0" err="1" smtClean="0">
                <a:solidFill>
                  <a:schemeClr val="accent3"/>
                </a:solidFill>
                <a:latin typeface="Arial"/>
                <a:cs typeface="Arial"/>
              </a:rPr>
              <a:t>sn</a:t>
            </a:r>
            <a:r>
              <a:rPr lang="pt-BR" sz="1100" dirty="0" smtClean="0">
                <a:latin typeface="Arial"/>
                <a:cs typeface="Arial"/>
              </a:rPr>
              <a:t>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pt-BR" sz="1100" dirty="0" smtClean="0">
                <a:latin typeface="Arial"/>
                <a:cs typeface="Arial"/>
              </a:rPr>
              <a:t>        &lt;</a:t>
            </a:r>
            <a:r>
              <a:rPr lang="pt-BR" sz="1100" dirty="0" err="1" smtClean="0">
                <a:latin typeface="Arial"/>
                <a:cs typeface="Arial"/>
              </a:rPr>
              <a:t>grup</a:t>
            </a:r>
            <a:r>
              <a:rPr lang="pt-BR" sz="1100" dirty="0" smtClean="0">
                <a:latin typeface="Arial"/>
                <a:cs typeface="Arial"/>
              </a:rPr>
              <a:t>.</a:t>
            </a:r>
            <a:r>
              <a:rPr lang="pt-BR" sz="1100" dirty="0" err="1" smtClean="0">
                <a:latin typeface="Arial"/>
                <a:cs typeface="Arial"/>
              </a:rPr>
              <a:t>nom</a:t>
            </a:r>
            <a:r>
              <a:rPr lang="pt-BR" sz="1100" dirty="0" smtClean="0">
                <a:latin typeface="Arial"/>
                <a:cs typeface="Arial"/>
              </a:rPr>
              <a:t> </a:t>
            </a:r>
            <a:r>
              <a:rPr lang="pt-BR" sz="1100" dirty="0" err="1" smtClean="0">
                <a:latin typeface="Arial"/>
                <a:cs typeface="Arial"/>
              </a:rPr>
              <a:t>gen</a:t>
            </a:r>
            <a:r>
              <a:rPr lang="pt-BR" sz="1100" dirty="0" smtClean="0">
                <a:latin typeface="Arial"/>
                <a:cs typeface="Arial"/>
              </a:rPr>
              <a:t>="f" num="s"&gt;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pt-BR" sz="1100" dirty="0" smtClean="0">
                <a:latin typeface="Arial"/>
                <a:cs typeface="Arial"/>
              </a:rPr>
              <a:t>          &lt;n </a:t>
            </a:r>
            <a:r>
              <a:rPr lang="pt-BR" sz="1100" dirty="0" err="1" smtClean="0">
                <a:latin typeface="Arial"/>
                <a:cs typeface="Arial"/>
              </a:rPr>
              <a:t>gen</a:t>
            </a:r>
            <a:r>
              <a:rPr lang="pt-BR" sz="1100" dirty="0" smtClean="0">
                <a:latin typeface="Arial"/>
                <a:cs typeface="Arial"/>
              </a:rPr>
              <a:t>="f"</a:t>
            </a:r>
            <a:r>
              <a:rPr lang="pt-BR" sz="1400" dirty="0" smtClean="0">
                <a:latin typeface="Arial"/>
                <a:cs typeface="Arial"/>
              </a:rPr>
              <a:t> </a:t>
            </a:r>
            <a:r>
              <a:rPr lang="pt-BR" sz="1400" dirty="0" err="1" smtClean="0">
                <a:latin typeface="Arial"/>
                <a:cs typeface="Arial"/>
              </a:rPr>
              <a:t>lem</a:t>
            </a:r>
            <a:r>
              <a:rPr lang="pt-BR" sz="1400" dirty="0" smtClean="0">
                <a:latin typeface="Arial"/>
                <a:cs typeface="Arial"/>
              </a:rPr>
              <a:t>= </a:t>
            </a:r>
            <a:r>
              <a:rPr lang="pt-BR" sz="1400" b="1" dirty="0" smtClean="0">
                <a:latin typeface="Arial"/>
                <a:cs typeface="Arial"/>
              </a:rPr>
              <a:t>"</a:t>
            </a:r>
            <a:r>
              <a:rPr lang="pt-BR" sz="1400" b="1" dirty="0" err="1" smtClean="0">
                <a:latin typeface="Arial"/>
                <a:cs typeface="Arial"/>
              </a:rPr>
              <a:t>aceptación</a:t>
            </a:r>
            <a:r>
              <a:rPr lang="pt-BR" sz="1400" b="1" dirty="0" smtClean="0">
                <a:latin typeface="Arial"/>
                <a:cs typeface="Arial"/>
              </a:rPr>
              <a:t>" </a:t>
            </a:r>
            <a:r>
              <a:rPr lang="pt-BR" sz="1400" b="1" dirty="0" err="1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denotationtype</a:t>
            </a:r>
            <a:r>
              <a:rPr lang="pt-BR" sz="1400" b="1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="</a:t>
            </a:r>
            <a:r>
              <a:rPr lang="pt-BR" sz="1400" b="1" dirty="0" err="1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result</a:t>
            </a:r>
            <a:r>
              <a:rPr lang="pt-BR" sz="1400" b="1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" </a:t>
            </a:r>
            <a:r>
              <a:rPr lang="pt-BR" sz="1100" dirty="0" smtClean="0">
                <a:latin typeface="Arial"/>
                <a:cs typeface="Arial"/>
              </a:rPr>
              <a:t>num="s"  </a:t>
            </a:r>
            <a:r>
              <a:rPr lang="pt-BR" sz="1400" b="1" dirty="0" err="1" smtClean="0">
                <a:solidFill>
                  <a:srgbClr val="7030A0"/>
                </a:solidFill>
                <a:latin typeface="Arial"/>
                <a:cs typeface="Arial"/>
              </a:rPr>
              <a:t>originlexicalid</a:t>
            </a:r>
            <a:r>
              <a:rPr lang="pt-BR" sz="1400" b="1" dirty="0" smtClean="0">
                <a:solidFill>
                  <a:srgbClr val="7030A0"/>
                </a:solidFill>
                <a:latin typeface="Arial"/>
                <a:cs typeface="Arial"/>
              </a:rPr>
              <a:t>="</a:t>
            </a:r>
            <a:r>
              <a:rPr lang="pt-BR" sz="1400" b="1" dirty="0" err="1" smtClean="0">
                <a:solidFill>
                  <a:srgbClr val="7030A0"/>
                </a:solidFill>
                <a:latin typeface="Arial"/>
                <a:cs typeface="Arial"/>
              </a:rPr>
              <a:t>verb.aceptar.1.default</a:t>
            </a:r>
            <a:r>
              <a:rPr lang="pt-BR" sz="1400" b="1" dirty="0" smtClean="0">
                <a:solidFill>
                  <a:srgbClr val="7030A0"/>
                </a:solidFill>
                <a:latin typeface="Arial"/>
                <a:cs typeface="Arial"/>
              </a:rPr>
              <a:t>" </a:t>
            </a:r>
            <a:r>
              <a:rPr lang="pt-BR" sz="1100" dirty="0" err="1" smtClean="0">
                <a:latin typeface="Arial"/>
                <a:cs typeface="Arial"/>
              </a:rPr>
              <a:t>pos</a:t>
            </a:r>
            <a:r>
              <a:rPr lang="pt-BR" sz="1100" dirty="0" smtClean="0">
                <a:latin typeface="Arial"/>
                <a:cs typeface="Arial"/>
              </a:rPr>
              <a:t>="ncfs000" </a:t>
            </a:r>
            <a:r>
              <a:rPr lang="pt-BR" sz="1100" dirty="0" err="1" smtClean="0">
                <a:latin typeface="Arial"/>
                <a:cs typeface="Arial"/>
              </a:rPr>
              <a:t>postype</a:t>
            </a:r>
            <a:r>
              <a:rPr lang="pt-BR" sz="1100" dirty="0" smtClean="0">
                <a:latin typeface="Arial"/>
                <a:cs typeface="Arial"/>
              </a:rPr>
              <a:t>="</a:t>
            </a:r>
            <a:r>
              <a:rPr lang="pt-BR" sz="1100" dirty="0" err="1" smtClean="0">
                <a:latin typeface="Arial"/>
                <a:cs typeface="Arial"/>
              </a:rPr>
              <a:t>common</a:t>
            </a:r>
            <a:r>
              <a:rPr lang="pt-BR" sz="1100" dirty="0" smtClean="0">
                <a:latin typeface="Arial"/>
                <a:cs typeface="Arial"/>
              </a:rPr>
              <a:t>" </a:t>
            </a:r>
            <a:r>
              <a:rPr lang="pt-BR" sz="1100" dirty="0" err="1" smtClean="0">
                <a:latin typeface="Arial"/>
                <a:cs typeface="Arial"/>
              </a:rPr>
              <a:t>sense</a:t>
            </a:r>
            <a:r>
              <a:rPr lang="pt-BR" sz="1100" dirty="0" smtClean="0">
                <a:latin typeface="Arial"/>
                <a:cs typeface="Arial"/>
              </a:rPr>
              <a:t>="16:00235235" </a:t>
            </a:r>
            <a:r>
              <a:rPr lang="pt-BR" sz="1100" dirty="0" err="1" smtClean="0">
                <a:latin typeface="Arial"/>
                <a:cs typeface="Arial"/>
              </a:rPr>
              <a:t>wd</a:t>
            </a:r>
            <a:r>
              <a:rPr lang="pt-BR" sz="1100" dirty="0" smtClean="0">
                <a:latin typeface="Arial"/>
                <a:cs typeface="Arial"/>
              </a:rPr>
              <a:t>="</a:t>
            </a:r>
            <a:r>
              <a:rPr lang="pt-BR" sz="1100" dirty="0" err="1" smtClean="0">
                <a:latin typeface="Arial"/>
                <a:cs typeface="Arial"/>
              </a:rPr>
              <a:t>aceptación</a:t>
            </a:r>
            <a:r>
              <a:rPr lang="pt-BR" sz="1100" dirty="0" smtClean="0">
                <a:latin typeface="Arial"/>
                <a:cs typeface="Arial"/>
              </a:rPr>
              <a:t>"/&gt;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pt-BR" sz="1400" dirty="0" smtClean="0">
                <a:latin typeface="Arial"/>
                <a:cs typeface="Arial"/>
              </a:rPr>
              <a:t>          </a:t>
            </a:r>
            <a:r>
              <a:rPr lang="de-DE" sz="1400" dirty="0" smtClean="0">
                <a:latin typeface="Arial"/>
                <a:cs typeface="Arial"/>
              </a:rPr>
              <a:t>&lt;</a:t>
            </a:r>
            <a:r>
              <a:rPr lang="de-DE" sz="1400" b="1" dirty="0" smtClean="0">
                <a:solidFill>
                  <a:schemeClr val="accent3"/>
                </a:solidFill>
                <a:latin typeface="Arial"/>
                <a:cs typeface="Arial"/>
              </a:rPr>
              <a:t>sp</a:t>
            </a:r>
            <a:r>
              <a:rPr lang="de-DE" sz="1400" b="1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de-DE" sz="1400" b="1" dirty="0" smtClean="0">
                <a:solidFill>
                  <a:srgbClr val="0070C0"/>
                </a:solidFill>
                <a:latin typeface="Arial"/>
                <a:cs typeface="Arial"/>
              </a:rPr>
              <a:t>arg="arg0" </a:t>
            </a:r>
            <a:r>
              <a:rPr lang="de-DE" sz="1400" b="1" dirty="0" smtClean="0">
                <a:solidFill>
                  <a:schemeClr val="accent3"/>
                </a:solidFill>
                <a:latin typeface="Arial"/>
                <a:cs typeface="Arial"/>
              </a:rPr>
              <a:t>func="cn" </a:t>
            </a:r>
            <a:r>
              <a:rPr lang="de-DE" sz="1400" b="1" dirty="0" smtClean="0">
                <a:solidFill>
                  <a:srgbClr val="0070C0"/>
                </a:solidFill>
                <a:latin typeface="Arial"/>
                <a:cs typeface="Arial"/>
              </a:rPr>
              <a:t>tem=</a:t>
            </a:r>
            <a:r>
              <a:rPr lang="pt-BR" sz="1400" b="1" dirty="0" smtClean="0">
                <a:solidFill>
                  <a:srgbClr val="0070C0"/>
                </a:solidFill>
                <a:latin typeface="Arial"/>
                <a:cs typeface="Arial"/>
              </a:rPr>
              <a:t>"</a:t>
            </a:r>
            <a:r>
              <a:rPr lang="de-DE" sz="1400" b="1" dirty="0" smtClean="0">
                <a:solidFill>
                  <a:srgbClr val="0070C0"/>
                </a:solidFill>
                <a:latin typeface="Arial"/>
                <a:cs typeface="Arial"/>
              </a:rPr>
              <a:t>agt</a:t>
            </a:r>
            <a:r>
              <a:rPr lang="pt-BR" sz="1400" b="1" dirty="0" smtClean="0">
                <a:solidFill>
                  <a:srgbClr val="0070C0"/>
                </a:solidFill>
                <a:latin typeface="Arial"/>
                <a:cs typeface="Arial"/>
              </a:rPr>
              <a:t>"</a:t>
            </a:r>
            <a:r>
              <a:rPr lang="pt-BR" sz="1400" b="1" dirty="0" smtClean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</a:t>
            </a:r>
            <a:r>
              <a:rPr lang="de-DE" sz="1400" dirty="0" smtClean="0">
                <a:latin typeface="Arial"/>
                <a:cs typeface="Arial"/>
              </a:rPr>
              <a:t>&gt;</a:t>
            </a:r>
            <a:endParaRPr lang="es-ES_tradnl" sz="14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de-DE" sz="1100" dirty="0" smtClean="0">
                <a:latin typeface="Arial"/>
                <a:cs typeface="Arial"/>
              </a:rPr>
              <a:t>            &lt;</a:t>
            </a:r>
            <a:r>
              <a:rPr lang="de-DE" sz="1100" dirty="0" err="1" smtClean="0">
                <a:latin typeface="Arial"/>
                <a:cs typeface="Arial"/>
              </a:rPr>
              <a:t>prep</a:t>
            </a:r>
            <a:r>
              <a:rPr lang="de-DE" sz="1100" dirty="0" smtClean="0">
                <a:latin typeface="Arial"/>
                <a:cs typeface="Arial"/>
              </a:rPr>
              <a:t>&gt; 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de-DE" sz="1100" dirty="0" smtClean="0">
                <a:latin typeface="Arial"/>
                <a:cs typeface="Arial"/>
              </a:rPr>
              <a:t>              &lt;s </a:t>
            </a:r>
            <a:r>
              <a:rPr lang="de-DE" sz="1100" dirty="0" err="1" smtClean="0">
                <a:latin typeface="Arial"/>
                <a:cs typeface="Arial"/>
              </a:rPr>
              <a:t>lem="de</a:t>
            </a:r>
            <a:r>
              <a:rPr lang="de-DE" sz="1100" dirty="0" smtClean="0">
                <a:latin typeface="Arial"/>
                <a:cs typeface="Arial"/>
              </a:rPr>
              <a:t>" pos="sps00" </a:t>
            </a:r>
            <a:r>
              <a:rPr lang="de-DE" sz="1100" dirty="0" err="1" smtClean="0">
                <a:latin typeface="Arial"/>
                <a:cs typeface="Arial"/>
              </a:rPr>
              <a:t>postype="preposition</a:t>
            </a:r>
            <a:r>
              <a:rPr lang="de-DE" sz="1100" dirty="0" smtClean="0">
                <a:latin typeface="Arial"/>
                <a:cs typeface="Arial"/>
              </a:rPr>
              <a:t>" </a:t>
            </a:r>
            <a:r>
              <a:rPr lang="de-DE" sz="1100" dirty="0" err="1" smtClean="0">
                <a:latin typeface="Arial"/>
                <a:cs typeface="Arial"/>
              </a:rPr>
              <a:t>wd="de</a:t>
            </a:r>
            <a:r>
              <a:rPr lang="de-DE" sz="1100" dirty="0" smtClean="0">
                <a:latin typeface="Arial"/>
                <a:cs typeface="Arial"/>
              </a:rPr>
              <a:t>"/&gt;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de-DE" sz="1100" dirty="0" smtClean="0">
                <a:latin typeface="Arial"/>
                <a:cs typeface="Arial"/>
              </a:rPr>
              <a:t>            &lt;</a:t>
            </a:r>
            <a:r>
              <a:rPr lang="de-DE" sz="1100" dirty="0" err="1" smtClean="0">
                <a:latin typeface="Arial"/>
                <a:cs typeface="Arial"/>
              </a:rPr>
              <a:t>sn</a:t>
            </a:r>
            <a:r>
              <a:rPr lang="de-DE" sz="1100" dirty="0" smtClean="0">
                <a:latin typeface="Arial"/>
                <a:cs typeface="Arial"/>
              </a:rPr>
              <a:t>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GB" sz="1100" dirty="0" smtClean="0">
                <a:latin typeface="Arial"/>
                <a:cs typeface="Arial"/>
              </a:rPr>
              <a:t>              &lt;spec gen="</a:t>
            </a:r>
            <a:r>
              <a:rPr lang="en-GB" sz="1100" dirty="0" err="1" smtClean="0">
                <a:latin typeface="Arial"/>
                <a:cs typeface="Arial"/>
              </a:rPr>
              <a:t>m</a:t>
            </a:r>
            <a:r>
              <a:rPr lang="en-GB" sz="1100" dirty="0" smtClean="0">
                <a:latin typeface="Arial"/>
                <a:cs typeface="Arial"/>
              </a:rPr>
              <a:t>" num="</a:t>
            </a:r>
            <a:r>
              <a:rPr lang="en-GB" sz="1100" dirty="0" err="1" smtClean="0">
                <a:latin typeface="Arial"/>
                <a:cs typeface="Arial"/>
              </a:rPr>
              <a:t>p</a:t>
            </a:r>
            <a:r>
              <a:rPr lang="en-GB" sz="1100" dirty="0" smtClean="0">
                <a:latin typeface="Arial"/>
                <a:cs typeface="Arial"/>
              </a:rPr>
              <a:t>"&gt;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GB" sz="1100" dirty="0" smtClean="0">
                <a:latin typeface="Arial"/>
                <a:cs typeface="Arial"/>
              </a:rPr>
              <a:t>                </a:t>
            </a:r>
            <a:r>
              <a:rPr lang="pt-BR" sz="1100" dirty="0" smtClean="0">
                <a:latin typeface="Arial"/>
                <a:cs typeface="Arial"/>
              </a:rPr>
              <a:t>&lt;d </a:t>
            </a:r>
            <a:r>
              <a:rPr lang="pt-BR" sz="1100" dirty="0" err="1" smtClean="0">
                <a:latin typeface="Arial"/>
                <a:cs typeface="Arial"/>
              </a:rPr>
              <a:t>gen</a:t>
            </a:r>
            <a:r>
              <a:rPr lang="pt-BR" sz="1100" dirty="0" smtClean="0">
                <a:latin typeface="Arial"/>
                <a:cs typeface="Arial"/>
              </a:rPr>
              <a:t>="c" </a:t>
            </a:r>
            <a:r>
              <a:rPr lang="pt-BR" sz="1100" dirty="0" err="1" smtClean="0">
                <a:latin typeface="Arial"/>
                <a:cs typeface="Arial"/>
              </a:rPr>
              <a:t>lem</a:t>
            </a:r>
            <a:r>
              <a:rPr lang="pt-BR" sz="1100" dirty="0" smtClean="0">
                <a:latin typeface="Arial"/>
                <a:cs typeface="Arial"/>
              </a:rPr>
              <a:t>=”</a:t>
            </a:r>
            <a:r>
              <a:rPr lang="pt-BR" sz="1100" dirty="0" err="1" smtClean="0">
                <a:latin typeface="Arial"/>
                <a:cs typeface="Arial"/>
              </a:rPr>
              <a:t>el</a:t>
            </a:r>
            <a:r>
              <a:rPr lang="pt-BR" sz="1100" dirty="0" smtClean="0">
                <a:latin typeface="Arial"/>
                <a:cs typeface="Arial"/>
              </a:rPr>
              <a:t>" num="p" </a:t>
            </a:r>
            <a:r>
              <a:rPr lang="pt-BR" sz="1100" dirty="0" err="1" smtClean="0">
                <a:latin typeface="Arial"/>
                <a:cs typeface="Arial"/>
              </a:rPr>
              <a:t>pos</a:t>
            </a:r>
            <a:r>
              <a:rPr lang="pt-BR" sz="1100" dirty="0" smtClean="0">
                <a:latin typeface="Arial"/>
                <a:cs typeface="Arial"/>
              </a:rPr>
              <a:t>="dn0cp0" </a:t>
            </a:r>
            <a:r>
              <a:rPr lang="pt-BR" sz="1100" dirty="0" err="1" smtClean="0">
                <a:latin typeface="Arial"/>
                <a:cs typeface="Arial"/>
              </a:rPr>
              <a:t>postype</a:t>
            </a:r>
            <a:r>
              <a:rPr lang="pt-BR" sz="1100" dirty="0" smtClean="0">
                <a:latin typeface="Arial"/>
                <a:cs typeface="Arial"/>
              </a:rPr>
              <a:t>=”</a:t>
            </a:r>
            <a:r>
              <a:rPr lang="pt-BR" sz="1100" dirty="0" err="1" smtClean="0">
                <a:latin typeface="Arial"/>
                <a:cs typeface="Arial"/>
              </a:rPr>
              <a:t>article</a:t>
            </a:r>
            <a:r>
              <a:rPr lang="pt-BR" sz="1100" dirty="0" smtClean="0">
                <a:latin typeface="Arial"/>
                <a:cs typeface="Arial"/>
              </a:rPr>
              <a:t>" </a:t>
            </a:r>
            <a:r>
              <a:rPr lang="pt-BR" sz="1100" dirty="0" err="1" smtClean="0">
                <a:latin typeface="Arial"/>
                <a:cs typeface="Arial"/>
              </a:rPr>
              <a:t>wd</a:t>
            </a:r>
            <a:r>
              <a:rPr lang="pt-BR" sz="1100" dirty="0" smtClean="0">
                <a:latin typeface="Arial"/>
                <a:cs typeface="Arial"/>
              </a:rPr>
              <a:t>=”</a:t>
            </a:r>
            <a:r>
              <a:rPr lang="pt-BR" sz="1100" dirty="0" err="1" smtClean="0">
                <a:latin typeface="Arial"/>
                <a:cs typeface="Arial"/>
              </a:rPr>
              <a:t>los</a:t>
            </a:r>
            <a:r>
              <a:rPr lang="pt-BR" sz="1100" dirty="0" smtClean="0">
                <a:latin typeface="Arial"/>
                <a:cs typeface="Arial"/>
              </a:rPr>
              <a:t>"/&gt;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pt-BR" sz="1100" dirty="0" smtClean="0">
                <a:latin typeface="Arial"/>
                <a:cs typeface="Arial"/>
              </a:rPr>
              <a:t>              &lt;</a:t>
            </a:r>
            <a:r>
              <a:rPr lang="pt-BR" sz="1100" dirty="0" err="1" smtClean="0">
                <a:latin typeface="Arial"/>
                <a:cs typeface="Arial"/>
              </a:rPr>
              <a:t>grup</a:t>
            </a:r>
            <a:r>
              <a:rPr lang="pt-BR" sz="1100" dirty="0" smtClean="0">
                <a:latin typeface="Arial"/>
                <a:cs typeface="Arial"/>
              </a:rPr>
              <a:t>.</a:t>
            </a:r>
            <a:r>
              <a:rPr lang="pt-BR" sz="1100" dirty="0" err="1" smtClean="0">
                <a:latin typeface="Arial"/>
                <a:cs typeface="Arial"/>
              </a:rPr>
              <a:t>nom</a:t>
            </a:r>
            <a:r>
              <a:rPr lang="pt-BR" sz="1100" dirty="0" smtClean="0">
                <a:latin typeface="Arial"/>
                <a:cs typeface="Arial"/>
              </a:rPr>
              <a:t> </a:t>
            </a:r>
            <a:r>
              <a:rPr lang="pt-BR" sz="1100" dirty="0" err="1" smtClean="0">
                <a:latin typeface="Arial"/>
                <a:cs typeface="Arial"/>
              </a:rPr>
              <a:t>gen</a:t>
            </a:r>
            <a:r>
              <a:rPr lang="pt-BR" sz="1100" dirty="0" smtClean="0">
                <a:latin typeface="Arial"/>
                <a:cs typeface="Arial"/>
              </a:rPr>
              <a:t>="m" num="p"&gt;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pt-BR" sz="1100" dirty="0" smtClean="0">
                <a:latin typeface="Arial"/>
                <a:cs typeface="Arial"/>
              </a:rPr>
              <a:t>                &lt;n </a:t>
            </a:r>
            <a:r>
              <a:rPr lang="pt-BR" sz="1100" dirty="0" err="1" smtClean="0">
                <a:latin typeface="Arial"/>
                <a:cs typeface="Arial"/>
              </a:rPr>
              <a:t>gen</a:t>
            </a:r>
            <a:r>
              <a:rPr lang="pt-BR" sz="1100" dirty="0" smtClean="0">
                <a:latin typeface="Arial"/>
                <a:cs typeface="Arial"/>
              </a:rPr>
              <a:t>="m" </a:t>
            </a:r>
            <a:r>
              <a:rPr lang="pt-BR" sz="1100" dirty="0" err="1" smtClean="0">
                <a:latin typeface="Arial"/>
                <a:cs typeface="Arial"/>
              </a:rPr>
              <a:t>lem</a:t>
            </a:r>
            <a:r>
              <a:rPr lang="pt-BR" sz="1100" dirty="0" smtClean="0">
                <a:latin typeface="Arial"/>
                <a:cs typeface="Arial"/>
              </a:rPr>
              <a:t>="</a:t>
            </a:r>
            <a:r>
              <a:rPr lang="pt-BR" sz="1100" dirty="0" err="1" smtClean="0">
                <a:latin typeface="Arial"/>
                <a:cs typeface="Arial"/>
              </a:rPr>
              <a:t>demás</a:t>
            </a:r>
            <a:r>
              <a:rPr lang="pt-BR" sz="1100" dirty="0" smtClean="0">
                <a:latin typeface="Arial"/>
                <a:cs typeface="Arial"/>
              </a:rPr>
              <a:t>" num="p" </a:t>
            </a:r>
            <a:r>
              <a:rPr lang="pt-BR" sz="1100" dirty="0" err="1" smtClean="0">
                <a:latin typeface="Arial"/>
                <a:cs typeface="Arial"/>
              </a:rPr>
              <a:t>pos</a:t>
            </a:r>
            <a:r>
              <a:rPr lang="pt-BR" sz="1100" dirty="0" smtClean="0">
                <a:latin typeface="Arial"/>
                <a:cs typeface="Arial"/>
              </a:rPr>
              <a:t>="ncmp000" </a:t>
            </a:r>
            <a:r>
              <a:rPr lang="pt-BR" sz="1100" dirty="0" err="1" smtClean="0">
                <a:latin typeface="Arial"/>
                <a:cs typeface="Arial"/>
              </a:rPr>
              <a:t>postype</a:t>
            </a:r>
            <a:r>
              <a:rPr lang="pt-BR" sz="1100" dirty="0" smtClean="0">
                <a:latin typeface="Arial"/>
                <a:cs typeface="Arial"/>
              </a:rPr>
              <a:t>="</a:t>
            </a:r>
            <a:r>
              <a:rPr lang="pt-BR" sz="1100" dirty="0" err="1" smtClean="0">
                <a:latin typeface="Arial"/>
                <a:cs typeface="Arial"/>
              </a:rPr>
              <a:t>common</a:t>
            </a:r>
            <a:r>
              <a:rPr lang="pt-BR" sz="1100" dirty="0" smtClean="0">
                <a:latin typeface="Arial"/>
                <a:cs typeface="Arial"/>
              </a:rPr>
              <a:t>" </a:t>
            </a:r>
            <a:r>
              <a:rPr lang="pt-BR" sz="1100" dirty="0" err="1" smtClean="0">
                <a:latin typeface="Arial"/>
                <a:cs typeface="Arial"/>
              </a:rPr>
              <a:t>sense</a:t>
            </a:r>
            <a:r>
              <a:rPr lang="pt-BR" sz="1100" dirty="0" smtClean="0">
                <a:latin typeface="Arial"/>
                <a:cs typeface="Arial"/>
              </a:rPr>
              <a:t>="16:10919146" </a:t>
            </a:r>
            <a:r>
              <a:rPr lang="pt-BR" sz="1100" dirty="0" err="1" smtClean="0">
                <a:latin typeface="Arial"/>
                <a:cs typeface="Arial"/>
              </a:rPr>
              <a:t>wd</a:t>
            </a:r>
            <a:r>
              <a:rPr lang="pt-BR" sz="1100" dirty="0" smtClean="0">
                <a:latin typeface="Arial"/>
                <a:cs typeface="Arial"/>
              </a:rPr>
              <a:t>="</a:t>
            </a:r>
            <a:r>
              <a:rPr lang="pt-BR" sz="1100" dirty="0" err="1" smtClean="0">
                <a:latin typeface="Arial"/>
                <a:cs typeface="Arial"/>
              </a:rPr>
              <a:t>demás</a:t>
            </a:r>
            <a:r>
              <a:rPr lang="pt-BR" sz="1100" dirty="0" smtClean="0">
                <a:latin typeface="Arial"/>
                <a:cs typeface="Arial"/>
              </a:rPr>
              <a:t>"/&gt;</a:t>
            </a:r>
            <a:endParaRPr lang="es-ES_tradnl" sz="11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pt-BR" sz="1050" dirty="0" smtClean="0">
                <a:latin typeface="Arial"/>
                <a:cs typeface="Arial"/>
              </a:rPr>
              <a:t> </a:t>
            </a:r>
            <a:r>
              <a:rPr lang="pt-BR" sz="1100" dirty="0" smtClean="0"/>
              <a:t>               </a:t>
            </a:r>
            <a:endParaRPr lang="es-ES_tradnl" sz="1100" dirty="0" smtClean="0">
              <a:latin typeface="Arial"/>
              <a:cs typeface="Arial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953000" cy="359896"/>
          </a:xfrm>
        </p:spPr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>
                <a:latin typeface="Arial"/>
                <a:cs typeface="Arial"/>
              </a:rPr>
              <a:t>Methodology</a:t>
            </a:r>
            <a:endParaRPr lang="es-ES_tradnl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01752" y="1527048"/>
            <a:ext cx="8689848" cy="3044960"/>
          </a:xfrm>
        </p:spPr>
        <p:txBody>
          <a:bodyPr>
            <a:normAutofit fontScale="70000" lnSpcReduction="20000"/>
          </a:bodyPr>
          <a:lstStyle/>
          <a:p>
            <a:r>
              <a:rPr lang="es-ES_tradnl" b="1" dirty="0" err="1" smtClean="0">
                <a:latin typeface="Arial"/>
                <a:cs typeface="Arial"/>
              </a:rPr>
              <a:t>Extraction</a:t>
            </a:r>
            <a:r>
              <a:rPr lang="es-ES_tradnl" b="1" dirty="0" smtClean="0">
                <a:latin typeface="Arial"/>
                <a:cs typeface="Arial"/>
              </a:rPr>
              <a:t> </a:t>
            </a:r>
            <a:r>
              <a:rPr lang="es-ES_tradnl" b="1" dirty="0" err="1" smtClean="0">
                <a:latin typeface="Arial"/>
                <a:cs typeface="Arial"/>
              </a:rPr>
              <a:t>process</a:t>
            </a:r>
            <a:endParaRPr lang="es-ES_tradnl" b="1" dirty="0" smtClean="0">
              <a:latin typeface="Arial"/>
              <a:cs typeface="Arial"/>
            </a:endParaRPr>
          </a:p>
          <a:p>
            <a:endParaRPr lang="es-ES_tradnl" b="1" dirty="0" smtClean="0">
              <a:latin typeface="Arial"/>
              <a:cs typeface="Arial"/>
            </a:endParaRPr>
          </a:p>
          <a:p>
            <a:endParaRPr lang="es-ES_tradnl" dirty="0" smtClean="0">
              <a:latin typeface="Arial"/>
              <a:cs typeface="Arial"/>
            </a:endParaRPr>
          </a:p>
          <a:p>
            <a:endParaRPr lang="es-ES_tradnl" dirty="0" smtClean="0">
              <a:latin typeface="Arial"/>
              <a:cs typeface="Arial"/>
            </a:endParaRPr>
          </a:p>
          <a:p>
            <a:pPr lvl="8"/>
            <a:endParaRPr lang="es-ES_tradnl" dirty="0" smtClean="0">
              <a:latin typeface="Arial"/>
              <a:cs typeface="Arial"/>
            </a:endParaRPr>
          </a:p>
          <a:p>
            <a:endParaRPr lang="es-ES_tradnl" dirty="0" smtClean="0">
              <a:latin typeface="Arial"/>
              <a:cs typeface="Arial"/>
            </a:endParaRPr>
          </a:p>
          <a:p>
            <a:endParaRPr lang="es-ES_tradnl" dirty="0" smtClean="0">
              <a:latin typeface="Arial"/>
              <a:cs typeface="Arial"/>
            </a:endParaRPr>
          </a:p>
          <a:p>
            <a:pPr>
              <a:buNone/>
            </a:pPr>
            <a:endParaRPr lang="es-ES_tradnl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s-ES_tradnl" dirty="0" smtClean="0">
                <a:latin typeface="Arial"/>
                <a:cs typeface="Arial"/>
              </a:rPr>
              <a:t>		</a:t>
            </a:r>
          </a:p>
          <a:p>
            <a:pPr lvl="8">
              <a:buNone/>
            </a:pPr>
            <a:r>
              <a:rPr lang="es-ES_tradnl" dirty="0" smtClean="0">
                <a:latin typeface="Arial"/>
                <a:cs typeface="Arial"/>
              </a:rPr>
              <a:t>		</a:t>
            </a:r>
          </a:p>
          <a:p>
            <a:pPr lvl="8">
              <a:buNone/>
            </a:pPr>
            <a:r>
              <a:rPr lang="es-ES_tradnl" dirty="0" smtClean="0">
                <a:latin typeface="Arial"/>
                <a:cs typeface="Arial"/>
              </a:rPr>
              <a:t>			</a:t>
            </a:r>
            <a:endParaRPr lang="es-ES_tradnl" sz="2581" dirty="0" smtClean="0">
              <a:latin typeface="Arial"/>
              <a:cs typeface="Arial"/>
            </a:endParaRPr>
          </a:p>
          <a:p>
            <a:endParaRPr lang="es-ES_tradnl" dirty="0" smtClean="0">
              <a:latin typeface="Arial"/>
              <a:cs typeface="Arial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953000" cy="359896"/>
          </a:xfrm>
        </p:spPr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>
                <a:latin typeface="Arial"/>
                <a:cs typeface="Arial"/>
              </a:rPr>
              <a:t>Methodology</a:t>
            </a:r>
            <a:endParaRPr lang="es-ES_tradnl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ángulo 5"/>
          <p:cNvSpPr/>
          <p:nvPr/>
        </p:nvSpPr>
        <p:spPr>
          <a:xfrm>
            <a:off x="301752" y="2283613"/>
            <a:ext cx="1543032" cy="1119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Consult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all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ocurrences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each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lemma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s-ES_tradnl" sz="1400" dirty="0">
              <a:latin typeface="Arial"/>
              <a:cs typeface="Arial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538394" y="2283613"/>
            <a:ext cx="1476380" cy="1119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Stablish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different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 nominal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senses</a:t>
            </a:r>
            <a:endParaRPr lang="es-ES_tradnl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810124" y="2283613"/>
            <a:ext cx="1666939" cy="1119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Extract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features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associated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with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each</a:t>
            </a:r>
            <a:r>
              <a:rPr lang="es-ES_tradnl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1400" dirty="0" err="1" smtClean="0">
                <a:solidFill>
                  <a:srgbClr val="000000"/>
                </a:solidFill>
                <a:latin typeface="Arial"/>
                <a:cs typeface="Arial"/>
              </a:rPr>
              <a:t>sense</a:t>
            </a:r>
            <a:endParaRPr lang="es-ES_tradnl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Flecha derecha 11"/>
          <p:cNvSpPr/>
          <p:nvPr/>
        </p:nvSpPr>
        <p:spPr>
          <a:xfrm>
            <a:off x="1928794" y="2690806"/>
            <a:ext cx="609600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Flecha derecha 12"/>
          <p:cNvSpPr/>
          <p:nvPr/>
        </p:nvSpPr>
        <p:spPr>
          <a:xfrm>
            <a:off x="4143372" y="2652706"/>
            <a:ext cx="666752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CuadroTexto 14"/>
          <p:cNvSpPr txBox="1"/>
          <p:nvPr/>
        </p:nvSpPr>
        <p:spPr>
          <a:xfrm>
            <a:off x="3152819" y="3565585"/>
            <a:ext cx="3324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err="1" smtClean="0">
                <a:latin typeface="Arial"/>
                <a:cs typeface="Arial"/>
              </a:rPr>
              <a:t>Lexicalized</a:t>
            </a:r>
            <a:r>
              <a:rPr lang="es-ES_tradnl" sz="1400" dirty="0" smtClean="0">
                <a:latin typeface="Arial"/>
                <a:cs typeface="Arial"/>
              </a:rPr>
              <a:t> </a:t>
            </a:r>
            <a:r>
              <a:rPr lang="es-ES_tradnl" sz="1400" dirty="0" err="1" smtClean="0">
                <a:latin typeface="Arial"/>
                <a:cs typeface="Arial"/>
              </a:rPr>
              <a:t>Constructions</a:t>
            </a:r>
            <a:endParaRPr lang="es-ES_tradnl" sz="1400" dirty="0" smtClean="0">
              <a:latin typeface="Arial"/>
              <a:cs typeface="Arial"/>
            </a:endParaRPr>
          </a:p>
          <a:p>
            <a:r>
              <a:rPr lang="es-ES_tradnl" sz="1400" dirty="0" err="1" smtClean="0">
                <a:latin typeface="Arial"/>
                <a:cs typeface="Arial"/>
              </a:rPr>
              <a:t>Same</a:t>
            </a:r>
            <a:r>
              <a:rPr lang="es-ES_tradnl" sz="1400" dirty="0" smtClean="0">
                <a:latin typeface="Arial"/>
                <a:cs typeface="Arial"/>
              </a:rPr>
              <a:t> </a:t>
            </a:r>
            <a:r>
              <a:rPr lang="es-ES_tradnl" sz="1400" dirty="0" err="1" smtClean="0">
                <a:latin typeface="Arial"/>
                <a:cs typeface="Arial"/>
              </a:rPr>
              <a:t>denotation</a:t>
            </a:r>
            <a:r>
              <a:rPr lang="es-ES_tradnl" sz="1400" dirty="0" smtClean="0">
                <a:latin typeface="Arial"/>
                <a:cs typeface="Arial"/>
              </a:rPr>
              <a:t> </a:t>
            </a:r>
            <a:r>
              <a:rPr lang="es-ES_tradnl" sz="1400" dirty="0" err="1" smtClean="0">
                <a:latin typeface="Arial"/>
                <a:cs typeface="Arial"/>
              </a:rPr>
              <a:t>and</a:t>
            </a:r>
            <a:r>
              <a:rPr lang="es-ES_tradnl" sz="1400" dirty="0" smtClean="0">
                <a:latin typeface="Arial"/>
                <a:cs typeface="Arial"/>
              </a:rPr>
              <a:t> </a:t>
            </a:r>
            <a:r>
              <a:rPr lang="es-ES_tradnl" sz="1400" dirty="0" err="1" smtClean="0">
                <a:latin typeface="Arial"/>
                <a:cs typeface="Arial"/>
              </a:rPr>
              <a:t>same</a:t>
            </a:r>
            <a:r>
              <a:rPr lang="es-ES_tradnl" sz="1400" dirty="0" smtClean="0">
                <a:latin typeface="Arial"/>
                <a:cs typeface="Arial"/>
              </a:rPr>
              <a:t> </a:t>
            </a:r>
            <a:r>
              <a:rPr lang="es-ES_tradnl" sz="1400" dirty="0" err="1" smtClean="0">
                <a:latin typeface="Arial"/>
                <a:cs typeface="Arial"/>
              </a:rPr>
              <a:t>verb</a:t>
            </a:r>
            <a:r>
              <a:rPr lang="es-ES_tradnl" sz="1400" dirty="0" smtClean="0">
                <a:latin typeface="Arial"/>
                <a:cs typeface="Arial"/>
              </a:rPr>
              <a:t> </a:t>
            </a:r>
            <a:r>
              <a:rPr lang="es-ES_tradnl" sz="1400" dirty="0" err="1" smtClean="0">
                <a:latin typeface="Arial"/>
                <a:cs typeface="Arial"/>
              </a:rPr>
              <a:t>sense</a:t>
            </a:r>
            <a:endParaRPr lang="es-ES_tradnl" sz="1400" dirty="0">
              <a:latin typeface="Arial"/>
              <a:cs typeface="Arial"/>
            </a:endParaRPr>
          </a:p>
        </p:txBody>
      </p:sp>
      <p:sp>
        <p:nvSpPr>
          <p:cNvPr id="17" name="Rectángulo 10"/>
          <p:cNvSpPr/>
          <p:nvPr/>
        </p:nvSpPr>
        <p:spPr>
          <a:xfrm>
            <a:off x="7248485" y="2283613"/>
            <a:ext cx="1666939" cy="11191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AnCora-Nom</a:t>
            </a:r>
            <a:r>
              <a:rPr lang="es-ES_tradnl" sz="1400" b="1" dirty="0" smtClean="0">
                <a:solidFill>
                  <a:srgbClr val="000000"/>
                </a:solidFill>
                <a:latin typeface="Arial"/>
                <a:cs typeface="Arial"/>
              </a:rPr>
              <a:t> Lexical </a:t>
            </a:r>
            <a:r>
              <a:rPr lang="es-ES_tradnl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Entry</a:t>
            </a:r>
            <a:endParaRPr lang="es-ES_tradnl" sz="1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8" name="Flecha derecha 12"/>
          <p:cNvSpPr/>
          <p:nvPr/>
        </p:nvSpPr>
        <p:spPr>
          <a:xfrm>
            <a:off x="6581733" y="2652706"/>
            <a:ext cx="666752" cy="381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18 Flecha doblada hacia arriba"/>
          <p:cNvSpPr/>
          <p:nvPr/>
        </p:nvSpPr>
        <p:spPr>
          <a:xfrm rot="5400000">
            <a:off x="2670581" y="3446829"/>
            <a:ext cx="526268" cy="438206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5" grpId="0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>
                <a:latin typeface="Arial"/>
              </a:rPr>
              <a:t>Introduction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Related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Work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Methodology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b="1" dirty="0" err="1" smtClean="0">
                <a:latin typeface="Arial"/>
              </a:rPr>
              <a:t>AnCora</a:t>
            </a:r>
            <a:r>
              <a:rPr lang="es-ES_tradnl" b="1" dirty="0" smtClean="0">
                <a:latin typeface="Arial"/>
              </a:rPr>
              <a:t>-</a:t>
            </a:r>
            <a:r>
              <a:rPr lang="es-ES_tradnl" b="1" dirty="0" err="1" smtClean="0">
                <a:latin typeface="Arial"/>
              </a:rPr>
              <a:t>Nom</a:t>
            </a:r>
            <a:endParaRPr lang="es-ES_tradnl" b="1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Conclusions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and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Future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Work</a:t>
            </a:r>
            <a:endParaRPr lang="es-ES_tradnl" dirty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err="1" smtClean="0">
                <a:latin typeface="Arial"/>
              </a:rPr>
              <a:t>AnCora</a:t>
            </a:r>
            <a:r>
              <a:rPr lang="en-US" sz="2400" dirty="0" smtClean="0">
                <a:latin typeface="Arial"/>
              </a:rPr>
              <a:t>-Nom:  A Spanish Lexicon of </a:t>
            </a:r>
            <a:r>
              <a:rPr lang="en-US" sz="2400" dirty="0" err="1" smtClean="0">
                <a:latin typeface="Arial"/>
              </a:rPr>
              <a:t>Deverbal</a:t>
            </a:r>
            <a:r>
              <a:rPr lang="en-US" sz="2400" dirty="0" smtClean="0">
                <a:latin typeface="Arial"/>
              </a:rPr>
              <a:t> Nominalizations</a:t>
            </a:r>
            <a:r>
              <a:rPr lang="es-ES_tradnl" sz="2400" dirty="0" smtClean="0">
                <a:latin typeface="Arial"/>
              </a:rPr>
              <a:t> </a:t>
            </a:r>
            <a:endParaRPr lang="es-ES_tradnl" sz="24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7 Conector recto"/>
          <p:cNvCxnSpPr/>
          <p:nvPr/>
        </p:nvCxnSpPr>
        <p:spPr>
          <a:xfrm>
            <a:off x="304800" y="91440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1752" y="1219200"/>
            <a:ext cx="8534400" cy="5188744"/>
          </a:xfrm>
        </p:spPr>
        <p:txBody>
          <a:bodyPr>
            <a:normAutofit/>
          </a:bodyPr>
          <a:lstStyle/>
          <a:p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pPr>
              <a:buNone/>
            </a:pPr>
            <a:endParaRPr lang="es-ES_tradnl" dirty="0" smtClean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571480"/>
            <a:ext cx="8991600" cy="10668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Arial"/>
                <a:cs typeface="Arial"/>
              </a:rPr>
              <a:t>AnCora</a:t>
            </a:r>
            <a:r>
              <a:rPr lang="en-US" sz="4556" dirty="0" smtClean="0">
                <a:latin typeface="Arial"/>
                <a:cs typeface="Arial"/>
              </a:rPr>
              <a:t>-Nom</a:t>
            </a:r>
            <a:endParaRPr lang="es-ES_tradnl" sz="4556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a 7"/>
          <p:cNvGraphicFramePr>
            <a:graphicFrameLocks noGrp="1"/>
          </p:cNvGraphicFramePr>
          <p:nvPr/>
        </p:nvGraphicFramePr>
        <p:xfrm>
          <a:off x="1524000" y="1905000"/>
          <a:ext cx="6334148" cy="2978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1118"/>
                <a:gridCol w="2273030"/>
              </a:tblGrid>
              <a:tr h="573658">
                <a:tc gridSpan="2"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s-ES_tradnl" sz="3200" dirty="0" err="1" smtClean="0">
                          <a:latin typeface="Arial"/>
                          <a:cs typeface="Arial"/>
                        </a:rPr>
                        <a:t>AnCora-Nom</a:t>
                      </a:r>
                      <a:endParaRPr lang="es-ES_tradnl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sz="24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793034">
                <a:tc>
                  <a:txBody>
                    <a:bodyPr/>
                    <a:lstStyle/>
                    <a:p>
                      <a:pPr algn="ctr"/>
                      <a:r>
                        <a:rPr lang="es-ES_tradnl" sz="3200" dirty="0" err="1" smtClean="0">
                          <a:latin typeface="Arial"/>
                          <a:cs typeface="Arial"/>
                        </a:rPr>
                        <a:t>Lexical</a:t>
                      </a:r>
                      <a:r>
                        <a:rPr lang="es-ES_tradnl" sz="32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_tradnl" sz="3200" dirty="0" err="1" smtClean="0">
                          <a:latin typeface="Arial"/>
                          <a:cs typeface="Arial"/>
                        </a:rPr>
                        <a:t>Entries</a:t>
                      </a:r>
                      <a:endParaRPr lang="es-ES_tradnl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3200" dirty="0" smtClean="0">
                          <a:latin typeface="Arial"/>
                          <a:cs typeface="Arial"/>
                        </a:rPr>
                        <a:t>1,655</a:t>
                      </a:r>
                      <a:endParaRPr lang="es-ES_tradnl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793034">
                <a:tc>
                  <a:txBody>
                    <a:bodyPr/>
                    <a:lstStyle/>
                    <a:p>
                      <a:pPr algn="ctr"/>
                      <a:r>
                        <a:rPr lang="es-ES_tradnl" sz="3200" dirty="0" smtClean="0">
                          <a:latin typeface="Arial"/>
                          <a:cs typeface="Arial"/>
                        </a:rPr>
                        <a:t>Nominal </a:t>
                      </a:r>
                      <a:r>
                        <a:rPr lang="es-ES_tradnl" sz="3200" dirty="0" err="1" smtClean="0">
                          <a:latin typeface="Arial"/>
                          <a:cs typeface="Arial"/>
                        </a:rPr>
                        <a:t>Senses</a:t>
                      </a:r>
                      <a:endParaRPr lang="es-ES_tradnl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3200" dirty="0" smtClean="0">
                          <a:latin typeface="Arial"/>
                          <a:cs typeface="Arial"/>
                        </a:rPr>
                        <a:t>3,094</a:t>
                      </a:r>
                      <a:endParaRPr lang="es-ES_tradnl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793034">
                <a:tc>
                  <a:txBody>
                    <a:bodyPr/>
                    <a:lstStyle/>
                    <a:p>
                      <a:pPr algn="ctr"/>
                      <a:r>
                        <a:rPr lang="es-ES_tradnl" sz="3200" dirty="0" smtClean="0">
                          <a:latin typeface="Arial"/>
                          <a:cs typeface="Arial"/>
                        </a:rPr>
                        <a:t>Nominal </a:t>
                      </a:r>
                      <a:r>
                        <a:rPr lang="es-ES_tradnl" sz="3200" dirty="0" err="1" smtClean="0">
                          <a:latin typeface="Arial"/>
                          <a:cs typeface="Arial"/>
                        </a:rPr>
                        <a:t>Frames</a:t>
                      </a:r>
                      <a:endParaRPr lang="es-ES_tradnl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3200" dirty="0" smtClean="0">
                          <a:latin typeface="Arial"/>
                          <a:cs typeface="Arial"/>
                        </a:rPr>
                        <a:t>3, 204</a:t>
                      </a:r>
                      <a:endParaRPr lang="es-ES_tradnl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1 Rectángulo"/>
          <p:cNvSpPr/>
          <p:nvPr/>
        </p:nvSpPr>
        <p:spPr>
          <a:xfrm>
            <a:off x="857224" y="5072074"/>
            <a:ext cx="6553216" cy="7143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57224" y="4000504"/>
            <a:ext cx="6553216" cy="928694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857224" y="2214554"/>
            <a:ext cx="6553216" cy="164307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857224" y="1714488"/>
            <a:ext cx="6553216" cy="3571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857224" y="1362475"/>
            <a:ext cx="5338770" cy="225412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contenido 8"/>
          <p:cNvSpPr>
            <a:spLocks noGrp="1"/>
          </p:cNvSpPr>
          <p:nvPr>
            <p:ph idx="1"/>
          </p:nvPr>
        </p:nvSpPr>
        <p:spPr>
          <a:xfrm>
            <a:off x="928662" y="1362475"/>
            <a:ext cx="6553216" cy="504837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&lt;</a:t>
            </a:r>
            <a:r>
              <a:rPr lang="en-US" sz="3600" b="1" dirty="0" err="1" smtClean="0">
                <a:latin typeface="Arial"/>
                <a:cs typeface="Arial"/>
              </a:rPr>
              <a:t>lexentry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b="1" dirty="0" smtClean="0">
                <a:latin typeface="Arial"/>
                <a:cs typeface="Arial"/>
              </a:rPr>
              <a:t>lemma</a:t>
            </a:r>
            <a:r>
              <a:rPr lang="en-US" sz="3600" dirty="0" smtClean="0">
                <a:latin typeface="Arial"/>
                <a:cs typeface="Arial"/>
              </a:rPr>
              <a:t>="</a:t>
            </a:r>
            <a:r>
              <a:rPr lang="en-US" sz="3600" dirty="0" err="1" smtClean="0">
                <a:latin typeface="Arial"/>
                <a:cs typeface="Arial"/>
              </a:rPr>
              <a:t>aceptación</a:t>
            </a:r>
            <a:r>
              <a:rPr lang="en-US" sz="3600" dirty="0" smtClean="0">
                <a:latin typeface="Arial"/>
                <a:cs typeface="Arial"/>
              </a:rPr>
              <a:t>" </a:t>
            </a:r>
            <a:r>
              <a:rPr lang="en-US" sz="3600" b="1" dirty="0" err="1" smtClean="0">
                <a:latin typeface="Arial"/>
                <a:cs typeface="Arial"/>
              </a:rPr>
              <a:t>lng</a:t>
            </a:r>
            <a:r>
              <a:rPr lang="en-US" sz="3600" dirty="0" smtClean="0">
                <a:latin typeface="Arial"/>
                <a:cs typeface="Arial"/>
              </a:rPr>
              <a:t>="</a:t>
            </a:r>
            <a:r>
              <a:rPr lang="en-US" sz="3600" dirty="0" err="1" smtClean="0">
                <a:latin typeface="Arial"/>
                <a:cs typeface="Arial"/>
              </a:rPr>
              <a:t>es</a:t>
            </a:r>
            <a:r>
              <a:rPr lang="en-US" sz="3600" dirty="0" smtClean="0">
                <a:latin typeface="Arial"/>
                <a:cs typeface="Arial"/>
              </a:rPr>
              <a:t>" </a:t>
            </a:r>
            <a:r>
              <a:rPr lang="en-US" sz="3600" b="1" dirty="0" smtClean="0">
                <a:latin typeface="Arial"/>
                <a:cs typeface="Arial"/>
              </a:rPr>
              <a:t>origin</a:t>
            </a:r>
            <a:r>
              <a:rPr lang="en-US" sz="3600" dirty="0" smtClean="0">
                <a:latin typeface="Arial"/>
                <a:cs typeface="Arial"/>
              </a:rPr>
              <a:t>="</a:t>
            </a:r>
            <a:r>
              <a:rPr lang="en-US" sz="3600" dirty="0" err="1" smtClean="0">
                <a:latin typeface="Arial"/>
                <a:cs typeface="Arial"/>
              </a:rPr>
              <a:t>deverbal</a:t>
            </a:r>
            <a:r>
              <a:rPr lang="en-US" sz="3600" dirty="0" smtClean="0">
                <a:latin typeface="Arial"/>
                <a:cs typeface="Arial"/>
              </a:rPr>
              <a:t>" </a:t>
            </a:r>
            <a:r>
              <a:rPr lang="en-US" sz="3600" b="1" dirty="0" smtClean="0">
                <a:latin typeface="Arial"/>
                <a:cs typeface="Arial"/>
              </a:rPr>
              <a:t>type</a:t>
            </a:r>
            <a:r>
              <a:rPr lang="en-US" sz="3600" dirty="0" smtClean="0">
                <a:latin typeface="Arial"/>
                <a:cs typeface="Arial"/>
              </a:rPr>
              <a:t>="noun"&gt;</a:t>
            </a:r>
          </a:p>
          <a:p>
            <a:pPr>
              <a:buNone/>
            </a:pPr>
            <a:endParaRPr lang="es-ES_tradnl" sz="42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&lt;</a:t>
            </a:r>
            <a:r>
              <a:rPr lang="en-US" sz="3600" b="1" i="1" dirty="0" smtClean="0">
                <a:latin typeface="Arial"/>
                <a:cs typeface="Arial"/>
              </a:rPr>
              <a:t>sense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b="1" dirty="0" smtClean="0">
                <a:latin typeface="Arial"/>
                <a:cs typeface="Arial"/>
              </a:rPr>
              <a:t>cousin</a:t>
            </a:r>
            <a:r>
              <a:rPr lang="en-US" sz="3600" dirty="0" smtClean="0">
                <a:latin typeface="Arial"/>
                <a:cs typeface="Arial"/>
              </a:rPr>
              <a:t>="no" </a:t>
            </a:r>
            <a:r>
              <a:rPr lang="en-US" sz="3600" b="1" dirty="0" smtClean="0">
                <a:latin typeface="Arial"/>
                <a:cs typeface="Arial"/>
              </a:rPr>
              <a:t>denotation</a:t>
            </a:r>
            <a:r>
              <a:rPr lang="en-US" sz="3600" dirty="0" smtClean="0">
                <a:latin typeface="Arial"/>
                <a:cs typeface="Arial"/>
              </a:rPr>
              <a:t>="result" </a:t>
            </a:r>
            <a:r>
              <a:rPr lang="en-US" sz="3600" b="1" dirty="0" smtClean="0">
                <a:latin typeface="Arial"/>
                <a:cs typeface="Arial"/>
              </a:rPr>
              <a:t>id</a:t>
            </a:r>
            <a:r>
              <a:rPr lang="en-US" sz="3600" dirty="0" smtClean="0">
                <a:latin typeface="Arial"/>
                <a:cs typeface="Arial"/>
              </a:rPr>
              <a:t>="1" </a:t>
            </a:r>
            <a:r>
              <a:rPr lang="en-US" sz="3600" b="1" dirty="0" smtClean="0">
                <a:latin typeface="Arial"/>
                <a:cs typeface="Arial"/>
              </a:rPr>
              <a:t>lexicalized</a:t>
            </a:r>
            <a:r>
              <a:rPr lang="en-US" sz="3600" dirty="0" smtClean="0">
                <a:latin typeface="Arial"/>
                <a:cs typeface="Arial"/>
              </a:rPr>
              <a:t>="no" </a:t>
            </a:r>
            <a:r>
              <a:rPr lang="en-US" sz="3600" b="1" dirty="0" err="1" smtClean="0">
                <a:latin typeface="Arial"/>
                <a:cs typeface="Arial"/>
              </a:rPr>
              <a:t>originlemma</a:t>
            </a:r>
            <a:r>
              <a:rPr lang="en-US" sz="3600" dirty="0" smtClean="0">
                <a:latin typeface="Arial"/>
                <a:cs typeface="Arial"/>
              </a:rPr>
              <a:t>="</a:t>
            </a:r>
            <a:r>
              <a:rPr lang="en-US" sz="3600" dirty="0" err="1" smtClean="0">
                <a:latin typeface="Arial"/>
                <a:cs typeface="Arial"/>
              </a:rPr>
              <a:t>aceptar</a:t>
            </a:r>
            <a:r>
              <a:rPr lang="en-US" sz="3600" dirty="0" smtClean="0">
                <a:latin typeface="Arial"/>
                <a:cs typeface="Arial"/>
              </a:rPr>
              <a:t>" </a:t>
            </a:r>
            <a:r>
              <a:rPr lang="en-US" sz="3600" b="1" dirty="0" err="1" smtClean="0">
                <a:latin typeface="Arial"/>
                <a:cs typeface="Arial"/>
              </a:rPr>
              <a:t>originlink</a:t>
            </a:r>
            <a:r>
              <a:rPr lang="en-US" sz="3600" dirty="0" smtClean="0">
                <a:latin typeface="Arial"/>
                <a:cs typeface="Arial"/>
              </a:rPr>
              <a:t>="verb.aceptar.1" </a:t>
            </a:r>
            <a:r>
              <a:rPr lang="en-US" sz="3600" b="1" dirty="0" err="1" smtClean="0">
                <a:latin typeface="Arial"/>
                <a:cs typeface="Arial"/>
              </a:rPr>
              <a:t>wordnetsynset</a:t>
            </a:r>
            <a:r>
              <a:rPr lang="en-US" sz="3600" dirty="0" smtClean="0">
                <a:latin typeface="Arial"/>
                <a:cs typeface="Arial"/>
              </a:rPr>
              <a:t>="16:00117820+16:10039397"&gt;</a:t>
            </a:r>
          </a:p>
          <a:p>
            <a:pPr>
              <a:buNone/>
            </a:pP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</a:t>
            </a: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&lt;</a:t>
            </a:r>
            <a:r>
              <a:rPr lang="en-US" sz="3600" b="1" i="1" dirty="0" smtClean="0">
                <a:latin typeface="Arial"/>
                <a:cs typeface="Arial"/>
              </a:rPr>
              <a:t>frame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b="1" dirty="0" err="1" smtClean="0">
                <a:latin typeface="Arial"/>
                <a:cs typeface="Arial"/>
              </a:rPr>
              <a:t>appearsinplural</a:t>
            </a:r>
            <a:r>
              <a:rPr lang="en-US" sz="3600" dirty="0" smtClean="0">
                <a:latin typeface="Arial"/>
                <a:cs typeface="Arial"/>
              </a:rPr>
              <a:t>="no" </a:t>
            </a:r>
            <a:r>
              <a:rPr lang="en-US" sz="3600" b="1" dirty="0" smtClean="0">
                <a:latin typeface="Arial"/>
                <a:cs typeface="Arial"/>
              </a:rPr>
              <a:t>type</a:t>
            </a:r>
            <a:r>
              <a:rPr lang="en-US" sz="3600" dirty="0" smtClean="0">
                <a:latin typeface="Arial"/>
                <a:cs typeface="Arial"/>
              </a:rPr>
              <a:t>="default"&gt;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  &lt;</a:t>
            </a:r>
            <a:r>
              <a:rPr lang="en-US" sz="3600" b="1" dirty="0" smtClean="0">
                <a:latin typeface="Arial"/>
                <a:cs typeface="Arial"/>
              </a:rPr>
              <a:t>argument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u="sng" dirty="0" smtClean="0">
                <a:latin typeface="Arial"/>
                <a:cs typeface="Arial"/>
              </a:rPr>
              <a:t>argument</a:t>
            </a:r>
            <a:r>
              <a:rPr lang="en-US" sz="3600" dirty="0" smtClean="0">
                <a:latin typeface="Arial"/>
                <a:cs typeface="Arial"/>
              </a:rPr>
              <a:t>="arg0" </a:t>
            </a:r>
            <a:r>
              <a:rPr lang="en-US" sz="3600" u="sng" dirty="0" err="1" smtClean="0">
                <a:latin typeface="Arial"/>
                <a:cs typeface="Arial"/>
              </a:rPr>
              <a:t>thematicrole</a:t>
            </a:r>
            <a:r>
              <a:rPr lang="en-US" sz="3600" dirty="0" smtClean="0">
                <a:latin typeface="Arial"/>
                <a:cs typeface="Arial"/>
              </a:rPr>
              <a:t>="</a:t>
            </a:r>
            <a:r>
              <a:rPr lang="en-US" sz="3600" dirty="0" err="1" smtClean="0">
                <a:latin typeface="Arial"/>
                <a:cs typeface="Arial"/>
              </a:rPr>
              <a:t>agt</a:t>
            </a:r>
            <a:r>
              <a:rPr lang="en-US" sz="3600" dirty="0" smtClean="0">
                <a:latin typeface="Arial"/>
                <a:cs typeface="Arial"/>
              </a:rPr>
              <a:t>"&gt;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    &lt;</a:t>
            </a:r>
            <a:r>
              <a:rPr lang="en-US" sz="3600" i="1" u="sng" dirty="0" smtClean="0">
                <a:latin typeface="Arial"/>
                <a:cs typeface="Arial"/>
              </a:rPr>
              <a:t>constituent</a:t>
            </a:r>
            <a:r>
              <a:rPr lang="en-US" sz="3600" dirty="0" smtClean="0">
                <a:latin typeface="Arial"/>
                <a:cs typeface="Arial"/>
              </a:rPr>
              <a:t> frequency="1" preposition="de" type="sp"/&gt;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    &lt;</a:t>
            </a:r>
            <a:r>
              <a:rPr lang="en-US" sz="3600" i="1" u="sng" dirty="0" smtClean="0">
                <a:latin typeface="Arial"/>
                <a:cs typeface="Arial"/>
              </a:rPr>
              <a:t>constituent</a:t>
            </a:r>
            <a:r>
              <a:rPr lang="en-US" sz="3600" dirty="0" smtClean="0">
                <a:latin typeface="Arial"/>
                <a:cs typeface="Arial"/>
              </a:rPr>
              <a:t> frequency="1" type="</a:t>
            </a:r>
            <a:r>
              <a:rPr lang="en-US" sz="3600" dirty="0" err="1" smtClean="0">
                <a:latin typeface="Arial"/>
                <a:cs typeface="Arial"/>
              </a:rPr>
              <a:t>s.a</a:t>
            </a:r>
            <a:r>
              <a:rPr lang="en-US" sz="3600" dirty="0" smtClean="0">
                <a:latin typeface="Arial"/>
                <a:cs typeface="Arial"/>
              </a:rPr>
              <a:t>"/&gt;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  &lt;/argument&gt;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  &lt;</a:t>
            </a:r>
            <a:r>
              <a:rPr lang="en-US" sz="3600" b="1" dirty="0" err="1" smtClean="0">
                <a:latin typeface="Arial"/>
                <a:cs typeface="Arial"/>
              </a:rPr>
              <a:t>specifiers</a:t>
            </a:r>
            <a:r>
              <a:rPr lang="en-US" sz="3600" dirty="0" smtClean="0">
                <a:latin typeface="Arial"/>
                <a:cs typeface="Arial"/>
              </a:rPr>
              <a:t>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latin typeface="Arial"/>
                <a:cs typeface="Arial"/>
              </a:rPr>
              <a:t>constituent</a:t>
            </a:r>
            <a:r>
              <a:rPr lang="en-US" sz="3600" dirty="0" smtClean="0">
                <a:latin typeface="Arial"/>
                <a:cs typeface="Arial"/>
              </a:rPr>
              <a:t> frequency="1" </a:t>
            </a:r>
            <a:r>
              <a:rPr lang="en-US" sz="3600" dirty="0" err="1" smtClean="0">
                <a:latin typeface="Arial"/>
                <a:cs typeface="Arial"/>
              </a:rPr>
              <a:t>postype</a:t>
            </a:r>
            <a:r>
              <a:rPr lang="en-US" sz="3600" dirty="0" smtClean="0">
                <a:latin typeface="Arial"/>
                <a:cs typeface="Arial"/>
              </a:rPr>
              <a:t>="article" type="determiner"/&gt;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latin typeface="Arial"/>
                <a:cs typeface="Arial"/>
              </a:rPr>
              <a:t>constituent</a:t>
            </a:r>
            <a:r>
              <a:rPr lang="en-US" sz="3600" dirty="0" smtClean="0">
                <a:latin typeface="Arial"/>
                <a:cs typeface="Arial"/>
              </a:rPr>
              <a:t> frequency="1" type="void"/&gt;</a:t>
            </a: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&lt;/</a:t>
            </a:r>
            <a:r>
              <a:rPr lang="en-US" sz="3600" dirty="0" err="1" smtClean="0">
                <a:latin typeface="Arial"/>
                <a:cs typeface="Arial"/>
              </a:rPr>
              <a:t>specifiers</a:t>
            </a:r>
            <a:r>
              <a:rPr lang="en-US" sz="3600" dirty="0" smtClean="0">
                <a:latin typeface="Arial"/>
                <a:cs typeface="Arial"/>
              </a:rPr>
              <a:t>&gt;</a:t>
            </a:r>
          </a:p>
          <a:p>
            <a:pPr>
              <a:buNone/>
            </a:pP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</a:t>
            </a: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</a:t>
            </a:r>
            <a:r>
              <a:rPr lang="es-ES" sz="3600" dirty="0" smtClean="0">
                <a:latin typeface="Arial"/>
                <a:cs typeface="Arial"/>
              </a:rPr>
              <a:t>&lt;</a:t>
            </a:r>
            <a:r>
              <a:rPr lang="es-ES" sz="3600" b="1" dirty="0" smtClean="0">
                <a:latin typeface="Arial"/>
                <a:cs typeface="Arial"/>
              </a:rPr>
              <a:t>examples</a:t>
            </a:r>
            <a:r>
              <a:rPr lang="es-ES" sz="3600" dirty="0" smtClean="0">
                <a:latin typeface="Arial"/>
                <a:cs typeface="Arial"/>
              </a:rPr>
              <a:t>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s-ES" sz="3600" dirty="0" smtClean="0">
                <a:latin typeface="Arial"/>
                <a:cs typeface="Arial"/>
              </a:rPr>
              <a:t>        &lt;example file="CESS-CAST-P/141_19981202.tbf.xml" nodepath="4.5.3.2.1.0" sentencenodepath="4"&gt;</a:t>
            </a:r>
          </a:p>
          <a:p>
            <a:pPr>
              <a:buNone/>
            </a:pPr>
            <a:r>
              <a:rPr lang="es-ES" sz="3600" dirty="0" smtClean="0">
                <a:latin typeface="Arial"/>
                <a:cs typeface="Arial"/>
              </a:rPr>
              <a:t>	Para el realizador y guionista , el protagonista masculino , Stéphane , " es muy interesante porque Ø encarna la </a:t>
            </a:r>
          </a:p>
          <a:p>
            <a:pPr>
              <a:buNone/>
            </a:pPr>
            <a:r>
              <a:rPr lang="es-ES" sz="3600" dirty="0" smtClean="0">
                <a:latin typeface="Arial"/>
                <a:cs typeface="Arial"/>
              </a:rPr>
              <a:t>	tolerancia , </a:t>
            </a:r>
            <a:r>
              <a:rPr lang="es-ES" sz="3600" b="1" dirty="0" smtClean="0">
                <a:latin typeface="Arial"/>
                <a:cs typeface="Arial"/>
              </a:rPr>
              <a:t>aceptación</a:t>
            </a:r>
            <a:r>
              <a:rPr lang="es-ES" sz="3600" dirty="0" smtClean="0">
                <a:latin typeface="Arial"/>
                <a:cs typeface="Arial"/>
              </a:rPr>
              <a:t> de los demás .</a:t>
            </a:r>
          </a:p>
          <a:p>
            <a:pPr>
              <a:buNone/>
            </a:pPr>
            <a:r>
              <a:rPr lang="es-ES" sz="3600" dirty="0" smtClean="0">
                <a:latin typeface="Arial"/>
                <a:cs typeface="Arial"/>
              </a:rPr>
              <a:t>      &lt;/example&gt;</a:t>
            </a:r>
          </a:p>
          <a:p>
            <a:pPr>
              <a:buNone/>
            </a:pP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&lt;</a:t>
            </a:r>
            <a:r>
              <a:rPr lang="en-US" sz="3600" b="1" i="1" dirty="0" smtClean="0">
                <a:latin typeface="Arial"/>
                <a:cs typeface="Arial"/>
              </a:rPr>
              <a:t>sense</a:t>
            </a:r>
            <a:r>
              <a:rPr lang="en-US" sz="3600" dirty="0" smtClean="0">
                <a:latin typeface="Arial"/>
                <a:cs typeface="Arial"/>
              </a:rPr>
              <a:t> </a:t>
            </a:r>
            <a:r>
              <a:rPr lang="en-US" sz="3600" b="1" dirty="0" smtClean="0">
                <a:latin typeface="Arial"/>
                <a:cs typeface="Arial"/>
              </a:rPr>
              <a:t>cousin</a:t>
            </a:r>
            <a:r>
              <a:rPr lang="en-US" sz="3600" dirty="0" smtClean="0">
                <a:latin typeface="Arial"/>
                <a:cs typeface="Arial"/>
              </a:rPr>
              <a:t>="no" </a:t>
            </a:r>
            <a:r>
              <a:rPr lang="en-US" sz="3600" b="1" dirty="0" smtClean="0">
                <a:latin typeface="Arial"/>
                <a:cs typeface="Arial"/>
              </a:rPr>
              <a:t>denotation</a:t>
            </a:r>
            <a:r>
              <a:rPr lang="en-US" sz="3600" dirty="0" smtClean="0">
                <a:latin typeface="Arial"/>
                <a:cs typeface="Arial"/>
              </a:rPr>
              <a:t>="event" </a:t>
            </a:r>
            <a:r>
              <a:rPr lang="en-US" sz="3600" b="1" dirty="0" smtClean="0">
                <a:latin typeface="Arial"/>
                <a:cs typeface="Arial"/>
              </a:rPr>
              <a:t>id</a:t>
            </a:r>
            <a:r>
              <a:rPr lang="en-US" sz="3600" dirty="0" smtClean="0">
                <a:latin typeface="Arial"/>
                <a:cs typeface="Arial"/>
              </a:rPr>
              <a:t>="2" </a:t>
            </a:r>
            <a:r>
              <a:rPr lang="en-US" sz="3600" b="1" dirty="0" smtClean="0">
                <a:latin typeface="Arial"/>
                <a:cs typeface="Arial"/>
              </a:rPr>
              <a:t>lexicalized</a:t>
            </a:r>
            <a:r>
              <a:rPr lang="en-US" sz="3600" dirty="0" smtClean="0">
                <a:latin typeface="Arial"/>
                <a:cs typeface="Arial"/>
              </a:rPr>
              <a:t>="no" </a:t>
            </a:r>
            <a:r>
              <a:rPr lang="en-US" sz="3600" b="1" dirty="0" err="1" smtClean="0">
                <a:latin typeface="Arial"/>
                <a:cs typeface="Arial"/>
              </a:rPr>
              <a:t>originlemma</a:t>
            </a:r>
            <a:r>
              <a:rPr lang="en-US" sz="3600" dirty="0" smtClean="0">
                <a:latin typeface="Arial"/>
                <a:cs typeface="Arial"/>
              </a:rPr>
              <a:t>="</a:t>
            </a:r>
            <a:r>
              <a:rPr lang="en-US" sz="3600" dirty="0" err="1" smtClean="0">
                <a:latin typeface="Arial"/>
                <a:cs typeface="Arial"/>
              </a:rPr>
              <a:t>aceptar</a:t>
            </a:r>
            <a:r>
              <a:rPr lang="en-US" sz="3600" dirty="0" smtClean="0">
                <a:latin typeface="Arial"/>
                <a:cs typeface="Arial"/>
              </a:rPr>
              <a:t>" </a:t>
            </a:r>
            <a:r>
              <a:rPr lang="en-US" sz="3600" b="1" dirty="0" err="1" smtClean="0">
                <a:latin typeface="Arial"/>
                <a:cs typeface="Arial"/>
              </a:rPr>
              <a:t>originlink</a:t>
            </a:r>
            <a:r>
              <a:rPr lang="en-US" sz="3600" dirty="0" smtClean="0">
                <a:latin typeface="Arial"/>
                <a:cs typeface="Arial"/>
              </a:rPr>
              <a:t>="verb.aceptar.1" </a:t>
            </a:r>
          </a:p>
          <a:p>
            <a:pPr>
              <a:buNone/>
            </a:pPr>
            <a:r>
              <a:rPr lang="en-US" sz="3600" b="1" dirty="0" smtClean="0">
                <a:latin typeface="Arial"/>
                <a:cs typeface="Arial"/>
              </a:rPr>
              <a:t>        </a:t>
            </a:r>
            <a:r>
              <a:rPr lang="en-US" sz="3600" b="1" dirty="0" err="1" smtClean="0">
                <a:latin typeface="Arial"/>
                <a:cs typeface="Arial"/>
              </a:rPr>
              <a:t>wordnetsynset</a:t>
            </a:r>
            <a:r>
              <a:rPr lang="en-US" sz="3600" dirty="0" smtClean="0">
                <a:latin typeface="Arial"/>
                <a:cs typeface="Arial"/>
              </a:rPr>
              <a:t>="16:00117820"&gt;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latin typeface="Arial"/>
                <a:cs typeface="Arial"/>
              </a:rPr>
              <a:t>    </a:t>
            </a:r>
            <a:r>
              <a:rPr lang="es-ES" sz="3600" dirty="0" smtClean="0">
                <a:latin typeface="Arial"/>
                <a:cs typeface="Arial"/>
              </a:rPr>
              <a:t>…</a:t>
            </a: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r>
              <a:rPr lang="es-ES_tradnl" sz="3600" dirty="0" smtClean="0">
                <a:latin typeface="Arial"/>
                <a:cs typeface="Arial"/>
              </a:rPr>
              <a:t>Aceptación ‘</a:t>
            </a:r>
            <a:r>
              <a:rPr lang="es-ES_tradnl" sz="3600" dirty="0" err="1" smtClean="0">
                <a:latin typeface="Arial"/>
                <a:cs typeface="Arial"/>
              </a:rPr>
              <a:t>acceptance</a:t>
            </a:r>
            <a:r>
              <a:rPr lang="es-ES_tradnl" sz="3600" dirty="0" smtClean="0">
                <a:latin typeface="Arial"/>
                <a:cs typeface="Arial"/>
              </a:rPr>
              <a:t>’ </a:t>
            </a:r>
            <a:r>
              <a:rPr lang="es-ES_tradnl" sz="3600" dirty="0" err="1" smtClean="0">
                <a:latin typeface="Arial"/>
                <a:cs typeface="Arial"/>
              </a:rPr>
              <a:t>lexical</a:t>
            </a:r>
            <a:r>
              <a:rPr lang="es-ES_tradnl" sz="3600" dirty="0" smtClean="0">
                <a:latin typeface="Arial"/>
                <a:cs typeface="Arial"/>
              </a:rPr>
              <a:t> </a:t>
            </a:r>
            <a:r>
              <a:rPr lang="es-ES_tradnl" sz="3600" dirty="0" err="1" smtClean="0">
                <a:latin typeface="Arial"/>
                <a:cs typeface="Arial"/>
              </a:rPr>
              <a:t>entry</a:t>
            </a:r>
            <a:endParaRPr lang="es-ES_tradnl" sz="3600" dirty="0">
              <a:latin typeface="Arial"/>
              <a:cs typeface="Arial"/>
            </a:endParaRPr>
          </a:p>
        </p:txBody>
      </p:sp>
      <p:pic>
        <p:nvPicPr>
          <p:cNvPr id="8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uadroTexto 12"/>
          <p:cNvSpPr txBox="1"/>
          <p:nvPr/>
        </p:nvSpPr>
        <p:spPr>
          <a:xfrm>
            <a:off x="3733800" y="622618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 smtClean="0">
                <a:hlinkClick r:id="rId3"/>
              </a:rPr>
              <a:t>AnCora</a:t>
            </a:r>
            <a:r>
              <a:rPr lang="es-ES_tradnl" dirty="0" smtClean="0">
                <a:hlinkClick r:id="rId3"/>
              </a:rPr>
              <a:t>-</a:t>
            </a:r>
            <a:r>
              <a:rPr lang="es-ES_tradnl" dirty="0" err="1" smtClean="0">
                <a:hlinkClick r:id="rId3"/>
              </a:rPr>
              <a:t>Nom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Elipse"/>
          <p:cNvSpPr/>
          <p:nvPr/>
        </p:nvSpPr>
        <p:spPr>
          <a:xfrm>
            <a:off x="1214414" y="1285860"/>
            <a:ext cx="857256" cy="42862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15000"/>
                  <a:satMod val="18000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990600"/>
            <a:ext cx="8385048" cy="5105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None/>
            </a:pPr>
            <a:r>
              <a:rPr lang="en-US" sz="1600" dirty="0" smtClean="0">
                <a:latin typeface="Arial"/>
                <a:cs typeface="Arial"/>
              </a:rPr>
              <a:t>&lt;</a:t>
            </a:r>
            <a:r>
              <a:rPr lang="en-US" sz="1600" b="1" i="1" dirty="0" smtClean="0">
                <a:latin typeface="Arial"/>
                <a:cs typeface="Arial"/>
              </a:rPr>
              <a:t>sense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b="1" dirty="0" smtClean="0">
                <a:latin typeface="Arial"/>
                <a:cs typeface="Arial"/>
              </a:rPr>
              <a:t>cousin</a:t>
            </a:r>
            <a:r>
              <a:rPr lang="en-US" sz="1600" dirty="0" smtClean="0">
                <a:latin typeface="Arial"/>
                <a:cs typeface="Arial"/>
              </a:rPr>
              <a:t>="no" </a:t>
            </a:r>
            <a:r>
              <a:rPr lang="en-US" sz="1600" b="1" dirty="0" smtClean="0">
                <a:latin typeface="Arial"/>
                <a:cs typeface="Arial"/>
              </a:rPr>
              <a:t>denotation</a:t>
            </a:r>
            <a:r>
              <a:rPr lang="en-US" sz="1600" dirty="0" smtClean="0">
                <a:latin typeface="Arial"/>
                <a:cs typeface="Arial"/>
              </a:rPr>
              <a:t>="result" </a:t>
            </a:r>
            <a:r>
              <a:rPr lang="en-US" sz="1600" b="1" dirty="0" smtClean="0">
                <a:latin typeface="Arial"/>
                <a:cs typeface="Arial"/>
              </a:rPr>
              <a:t>id</a:t>
            </a:r>
            <a:r>
              <a:rPr lang="en-US" sz="1600" dirty="0" smtClean="0">
                <a:latin typeface="Arial"/>
                <a:cs typeface="Arial"/>
              </a:rPr>
              <a:t>="1" </a:t>
            </a:r>
            <a:r>
              <a:rPr lang="en-US" sz="1600" b="1" dirty="0" smtClean="0">
                <a:latin typeface="Arial"/>
                <a:cs typeface="Arial"/>
              </a:rPr>
              <a:t>lexicalized</a:t>
            </a:r>
            <a:r>
              <a:rPr lang="en-US" sz="1600" dirty="0" smtClean="0">
                <a:latin typeface="Arial"/>
                <a:cs typeface="Arial"/>
              </a:rPr>
              <a:t>="no” </a:t>
            </a:r>
            <a:r>
              <a:rPr lang="en-US" sz="1600" b="1" dirty="0" err="1" smtClean="0">
                <a:latin typeface="Arial"/>
                <a:cs typeface="Arial"/>
              </a:rPr>
              <a:t>originlemma</a:t>
            </a:r>
            <a:r>
              <a:rPr lang="en-US" sz="1600" dirty="0" smtClean="0">
                <a:latin typeface="Arial"/>
                <a:cs typeface="Arial"/>
              </a:rPr>
              <a:t>="</a:t>
            </a:r>
            <a:r>
              <a:rPr lang="en-US" sz="1600" dirty="0" err="1" smtClean="0">
                <a:latin typeface="Arial"/>
                <a:cs typeface="Arial"/>
              </a:rPr>
              <a:t>aceptar</a:t>
            </a:r>
            <a:r>
              <a:rPr lang="en-US" sz="1600" dirty="0" smtClean="0">
                <a:latin typeface="Arial"/>
                <a:cs typeface="Arial"/>
              </a:rPr>
              <a:t>" </a:t>
            </a:r>
            <a:r>
              <a:rPr lang="en-US" sz="1600" b="1" dirty="0" err="1" smtClean="0">
                <a:latin typeface="Arial"/>
                <a:cs typeface="Arial"/>
              </a:rPr>
              <a:t>originlink</a:t>
            </a:r>
            <a:r>
              <a:rPr lang="en-US" sz="1600" dirty="0" smtClean="0">
                <a:latin typeface="Arial"/>
                <a:cs typeface="Arial"/>
              </a:rPr>
              <a:t>="verb.aceptar.1" </a:t>
            </a:r>
            <a:r>
              <a:rPr lang="en-US" sz="1600" b="1" dirty="0" err="1" smtClean="0">
                <a:latin typeface="Arial"/>
                <a:cs typeface="Arial"/>
              </a:rPr>
              <a:t>wordnetsynset</a:t>
            </a:r>
            <a:r>
              <a:rPr lang="en-US" sz="1600" dirty="0" smtClean="0">
                <a:latin typeface="Arial"/>
                <a:cs typeface="Arial"/>
              </a:rPr>
              <a:t>="16:00117820+16:10039397”&gt;</a:t>
            </a:r>
          </a:p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US" sz="2000" b="1" dirty="0" smtClean="0">
                <a:latin typeface="Arial"/>
                <a:cs typeface="Arial"/>
              </a:rPr>
              <a:t>Cousin attribute</a:t>
            </a:r>
          </a:p>
          <a:p>
            <a:pPr>
              <a:spcAft>
                <a:spcPts val="600"/>
              </a:spcAft>
            </a:pPr>
            <a:endParaRPr lang="en-US" sz="20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endParaRPr lang="es-ES_tradnl" dirty="0" smtClean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357166"/>
            <a:ext cx="8991600" cy="5334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/>
              </a:rPr>
              <a:t>Sense Attributes</a:t>
            </a:r>
            <a:endParaRPr lang="es-ES_tradnl" sz="32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a 9"/>
          <p:cNvGraphicFramePr>
            <a:graphicFrameLocks noGrp="1"/>
          </p:cNvGraphicFramePr>
          <p:nvPr/>
        </p:nvGraphicFramePr>
        <p:xfrm>
          <a:off x="914400" y="3143248"/>
          <a:ext cx="6858000" cy="2449620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901065"/>
                <a:gridCol w="2948940"/>
                <a:gridCol w="3007995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/>
                          <a:cs typeface="Arial"/>
                          <a:sym typeface="Wingdings"/>
                        </a:rPr>
                        <a:t>“no”</a:t>
                      </a:r>
                      <a:endParaRPr lang="es-ES_tradnl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  <a:sym typeface="Wingdings"/>
                        </a:rPr>
                        <a:t>morphological relationship from verb to noun</a:t>
                      </a:r>
                      <a:endParaRPr lang="es-ES_tradnl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>
                          <a:latin typeface="Arial"/>
                          <a:cs typeface="Arial"/>
                        </a:rPr>
                        <a:t>aceptar&gt;aceptación</a:t>
                      </a:r>
                    </a:p>
                    <a:p>
                      <a:r>
                        <a:rPr lang="es-ES_tradnl" i="1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s-ES_tradnl" i="1" dirty="0" err="1" smtClean="0">
                          <a:latin typeface="Arial"/>
                          <a:cs typeface="Arial"/>
                        </a:rPr>
                        <a:t>accept</a:t>
                      </a:r>
                      <a:r>
                        <a:rPr lang="es-ES_tradnl" i="1" dirty="0" smtClean="0">
                          <a:latin typeface="Arial"/>
                          <a:cs typeface="Arial"/>
                        </a:rPr>
                        <a:t>&gt;</a:t>
                      </a:r>
                      <a:r>
                        <a:rPr lang="es-ES_tradnl" i="1" dirty="0" err="1" smtClean="0">
                          <a:latin typeface="Arial"/>
                          <a:cs typeface="Arial"/>
                        </a:rPr>
                        <a:t>acceptance</a:t>
                      </a:r>
                      <a:endParaRPr lang="es-ES_tradnl" i="1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759032">
                <a:tc rowSpan="2">
                  <a:txBody>
                    <a:bodyPr/>
                    <a:lstStyle/>
                    <a:p>
                      <a:endParaRPr lang="es-ES_tradnl" dirty="0" smtClean="0"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es-ES_tradnl" dirty="0" smtClean="0">
                          <a:latin typeface="Arial"/>
                          <a:cs typeface="Arial"/>
                        </a:rPr>
                        <a:t>“yes”</a:t>
                      </a:r>
                      <a:endParaRPr lang="es-ES_tradnl" dirty="0">
                        <a:latin typeface="Arial"/>
                        <a:cs typeface="Arial"/>
                      </a:endParaRPr>
                    </a:p>
                    <a:p>
                      <a:endParaRPr lang="es-ES_tradnl" dirty="0">
                        <a:latin typeface="Arial"/>
                        <a:cs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  <a:sym typeface="Wingdings"/>
                        </a:rPr>
                        <a:t>morphological relationship from noun to verb</a:t>
                      </a:r>
                      <a:endParaRPr lang="es-ES_tradnl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Arial"/>
                          <a:cs typeface="Arial"/>
                          <a:sym typeface="Wingdings"/>
                        </a:rPr>
                        <a:t>revolución</a:t>
                      </a:r>
                      <a:r>
                        <a:rPr lang="en-US" sz="1800" dirty="0" smtClean="0">
                          <a:latin typeface="Arial"/>
                          <a:cs typeface="Arial"/>
                          <a:sym typeface="Wingdings"/>
                        </a:rPr>
                        <a:t>&gt; </a:t>
                      </a:r>
                      <a:r>
                        <a:rPr lang="en-US" sz="1800" dirty="0" err="1" smtClean="0">
                          <a:latin typeface="Arial"/>
                          <a:cs typeface="Arial"/>
                          <a:sym typeface="Wingdings"/>
                        </a:rPr>
                        <a:t>revolucionar</a:t>
                      </a:r>
                      <a:endParaRPr lang="en-US" sz="1800" dirty="0" smtClean="0">
                        <a:latin typeface="Arial"/>
                        <a:cs typeface="Arial"/>
                        <a:sym typeface="Wingdings"/>
                      </a:endParaRPr>
                    </a:p>
                    <a:p>
                      <a:r>
                        <a:rPr lang="en-US" sz="1800" i="1" dirty="0" smtClean="0">
                          <a:latin typeface="Arial"/>
                          <a:cs typeface="Arial"/>
                          <a:sym typeface="Wingdings"/>
                        </a:rPr>
                        <a:t>‘revolution’&gt; revolutionize</a:t>
                      </a:r>
                      <a:endParaRPr lang="es-ES_tradnl" i="1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833332">
                <a:tc vMerge="1">
                  <a:txBody>
                    <a:bodyPr/>
                    <a:lstStyle/>
                    <a:p>
                      <a:endParaRPr lang="es-ES_tradnl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  <a:sym typeface="Wingdings"/>
                        </a:rPr>
                        <a:t> semantic relationship between noun and verb</a:t>
                      </a:r>
                      <a:endParaRPr lang="es-ES_tradnl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Arial"/>
                          <a:cs typeface="Arial"/>
                          <a:sym typeface="Wingdings"/>
                        </a:rPr>
                        <a:t>escarnio</a:t>
                      </a:r>
                      <a:r>
                        <a:rPr lang="en-US" sz="1800" dirty="0" smtClean="0">
                          <a:latin typeface="Arial"/>
                          <a:cs typeface="Arial"/>
                          <a:sym typeface="Wingdings"/>
                        </a:rPr>
                        <a:t> – </a:t>
                      </a:r>
                      <a:r>
                        <a:rPr lang="en-US" sz="1800" dirty="0" err="1" smtClean="0">
                          <a:latin typeface="Arial"/>
                          <a:cs typeface="Arial"/>
                          <a:sym typeface="Wingdings"/>
                        </a:rPr>
                        <a:t>mofarse</a:t>
                      </a:r>
                      <a:endParaRPr lang="en-US" sz="1800" dirty="0" smtClean="0">
                        <a:latin typeface="Arial"/>
                        <a:cs typeface="Arial"/>
                        <a:sym typeface="Wingdings"/>
                      </a:endParaRPr>
                    </a:p>
                    <a:p>
                      <a:r>
                        <a:rPr lang="en-US" sz="1800" i="1" dirty="0" smtClean="0">
                          <a:latin typeface="Arial"/>
                          <a:cs typeface="Arial"/>
                          <a:sym typeface="Wingdings"/>
                        </a:rPr>
                        <a:t>‘mocking’ – ‘make fun’ </a:t>
                      </a:r>
                      <a:endParaRPr lang="es-ES_tradnl" i="1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e 7"/>
          <p:cNvSpPr/>
          <p:nvPr/>
        </p:nvSpPr>
        <p:spPr>
          <a:xfrm>
            <a:off x="4305300" y="1285860"/>
            <a:ext cx="647700" cy="428628"/>
          </a:xfrm>
          <a:prstGeom prst="ellipse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5 Elipse"/>
          <p:cNvSpPr/>
          <p:nvPr/>
        </p:nvSpPr>
        <p:spPr>
          <a:xfrm>
            <a:off x="2357422" y="1285860"/>
            <a:ext cx="1214446" cy="42862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15000"/>
                  <a:satMod val="18000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1752" y="990600"/>
            <a:ext cx="8689848" cy="5105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None/>
            </a:pPr>
            <a:r>
              <a:rPr lang="en-US" sz="1600" dirty="0" smtClean="0">
                <a:latin typeface="Arial"/>
                <a:cs typeface="Arial"/>
              </a:rPr>
              <a:t>&lt;</a:t>
            </a:r>
            <a:r>
              <a:rPr lang="en-US" sz="1600" b="1" i="1" dirty="0" smtClean="0">
                <a:latin typeface="Arial"/>
                <a:cs typeface="Arial"/>
              </a:rPr>
              <a:t>sense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b="1" dirty="0" smtClean="0">
                <a:latin typeface="Arial"/>
                <a:cs typeface="Arial"/>
              </a:rPr>
              <a:t>cousin</a:t>
            </a:r>
            <a:r>
              <a:rPr lang="en-US" sz="1600" dirty="0" smtClean="0">
                <a:latin typeface="Arial"/>
                <a:cs typeface="Arial"/>
              </a:rPr>
              <a:t>="no" </a:t>
            </a:r>
            <a:r>
              <a:rPr lang="en-US" sz="1600" b="1" dirty="0" smtClean="0">
                <a:latin typeface="Arial"/>
                <a:cs typeface="Arial"/>
              </a:rPr>
              <a:t>denotation</a:t>
            </a:r>
            <a:r>
              <a:rPr lang="en-US" sz="1600" dirty="0" smtClean="0">
                <a:latin typeface="Arial"/>
                <a:cs typeface="Arial"/>
              </a:rPr>
              <a:t>="result" </a:t>
            </a:r>
            <a:r>
              <a:rPr lang="en-US" sz="1600" b="1" dirty="0" smtClean="0">
                <a:latin typeface="Arial"/>
                <a:cs typeface="Arial"/>
              </a:rPr>
              <a:t>id</a:t>
            </a:r>
            <a:r>
              <a:rPr lang="en-US" sz="1600" dirty="0" smtClean="0">
                <a:latin typeface="Arial"/>
                <a:cs typeface="Arial"/>
              </a:rPr>
              <a:t>="1" </a:t>
            </a:r>
            <a:r>
              <a:rPr lang="en-US" sz="1600" b="1" dirty="0" smtClean="0">
                <a:latin typeface="Arial"/>
                <a:cs typeface="Arial"/>
              </a:rPr>
              <a:t>lexicalized</a:t>
            </a:r>
            <a:r>
              <a:rPr lang="en-US" sz="1600" dirty="0" smtClean="0">
                <a:latin typeface="Arial"/>
                <a:cs typeface="Arial"/>
              </a:rPr>
              <a:t>="no” </a:t>
            </a:r>
            <a:r>
              <a:rPr lang="en-US" sz="1600" b="1" dirty="0" err="1" smtClean="0">
                <a:latin typeface="Arial"/>
                <a:cs typeface="Arial"/>
              </a:rPr>
              <a:t>originlemma</a:t>
            </a:r>
            <a:r>
              <a:rPr lang="en-US" sz="1600" dirty="0" smtClean="0">
                <a:latin typeface="Arial"/>
                <a:cs typeface="Arial"/>
              </a:rPr>
              <a:t>="</a:t>
            </a:r>
            <a:r>
              <a:rPr lang="en-US" sz="1600" dirty="0" err="1" smtClean="0">
                <a:latin typeface="Arial"/>
                <a:cs typeface="Arial"/>
              </a:rPr>
              <a:t>aceptar</a:t>
            </a:r>
            <a:r>
              <a:rPr lang="en-US" sz="1600" dirty="0" smtClean="0">
                <a:latin typeface="Arial"/>
                <a:cs typeface="Arial"/>
              </a:rPr>
              <a:t>" </a:t>
            </a:r>
            <a:r>
              <a:rPr lang="en-US" sz="1600" b="1" dirty="0" err="1" smtClean="0">
                <a:latin typeface="Arial"/>
                <a:cs typeface="Arial"/>
              </a:rPr>
              <a:t>originlink</a:t>
            </a:r>
            <a:r>
              <a:rPr lang="en-US" sz="1600" dirty="0" smtClean="0">
                <a:latin typeface="Arial"/>
                <a:cs typeface="Arial"/>
              </a:rPr>
              <a:t>="verb.aceptar.1" </a:t>
            </a:r>
            <a:r>
              <a:rPr lang="en-US" sz="1600" b="1" dirty="0" err="1" smtClean="0">
                <a:latin typeface="Arial"/>
                <a:cs typeface="Arial"/>
              </a:rPr>
              <a:t>wordnetsynset</a:t>
            </a:r>
            <a:r>
              <a:rPr lang="en-US" sz="1600" dirty="0" smtClean="0">
                <a:latin typeface="Arial"/>
                <a:cs typeface="Arial"/>
              </a:rPr>
              <a:t>="16:00117820+16:10039397”&gt;</a:t>
            </a:r>
          </a:p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US" sz="2000" b="1" dirty="0" smtClean="0">
                <a:latin typeface="Arial"/>
                <a:cs typeface="Arial"/>
              </a:rPr>
              <a:t>Denotation attribute</a:t>
            </a: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latin typeface="Arial"/>
                <a:cs typeface="Arial"/>
              </a:rPr>
              <a:t>Event</a:t>
            </a:r>
          </a:p>
          <a:p>
            <a:pPr lvl="1">
              <a:buNone/>
            </a:pPr>
            <a:r>
              <a:rPr lang="es-ES" sz="1200" dirty="0" smtClean="0">
                <a:latin typeface="Arial"/>
                <a:cs typeface="Arial"/>
              </a:rPr>
              <a:t>[</a:t>
            </a:r>
            <a:r>
              <a:rPr lang="es-ES" sz="1200" i="1" dirty="0" smtClean="0">
                <a:latin typeface="Arial"/>
                <a:cs typeface="Arial"/>
              </a:rPr>
              <a:t>Su</a:t>
            </a:r>
            <a:r>
              <a:rPr lang="es-ES" sz="1200" baseline="-25000" dirty="0" smtClean="0">
                <a:latin typeface="Arial"/>
                <a:cs typeface="Arial"/>
              </a:rPr>
              <a:t> Poss-arg1-pat</a:t>
            </a:r>
            <a:r>
              <a:rPr lang="es-ES" sz="1200" dirty="0" smtClean="0">
                <a:latin typeface="Arial"/>
                <a:cs typeface="Arial"/>
              </a:rPr>
              <a:t> </a:t>
            </a:r>
            <a:r>
              <a:rPr lang="es-ES" sz="1200" b="1" dirty="0" smtClean="0">
                <a:latin typeface="Arial"/>
                <a:cs typeface="Arial"/>
              </a:rPr>
              <a:t>persecución </a:t>
            </a:r>
            <a:r>
              <a:rPr lang="es-ES" sz="800" b="1" dirty="0" smtClean="0">
                <a:solidFill>
                  <a:schemeClr val="accent4"/>
                </a:solidFill>
                <a:latin typeface="Arial"/>
                <a:cs typeface="Arial"/>
              </a:rPr>
              <a:t>&lt;denotationtype=“</a:t>
            </a:r>
            <a:r>
              <a:rPr lang="es-ES" sz="800" b="1" dirty="0" err="1" smtClean="0">
                <a:solidFill>
                  <a:schemeClr val="accent4"/>
                </a:solidFill>
                <a:latin typeface="Arial"/>
                <a:cs typeface="Arial"/>
              </a:rPr>
              <a:t>event</a:t>
            </a:r>
            <a:r>
              <a:rPr lang="es-ES" sz="800" b="1" dirty="0" smtClean="0">
                <a:solidFill>
                  <a:schemeClr val="accent4"/>
                </a:solidFill>
                <a:latin typeface="Arial"/>
                <a:cs typeface="Arial"/>
              </a:rPr>
              <a:t>”&gt; </a:t>
            </a:r>
            <a:r>
              <a:rPr lang="es-ES" sz="1200" dirty="0" smtClean="0">
                <a:latin typeface="Arial"/>
                <a:cs typeface="Arial"/>
              </a:rPr>
              <a:t>] es uno de esos atractivos marginales que aún le quedan a la Vuelta.</a:t>
            </a:r>
          </a:p>
          <a:p>
            <a:pPr lvl="1">
              <a:buNone/>
            </a:pPr>
            <a:r>
              <a:rPr lang="en-GB" sz="1200" dirty="0" smtClean="0">
                <a:latin typeface="Arial"/>
                <a:cs typeface="Arial"/>
              </a:rPr>
              <a:t>[His </a:t>
            </a:r>
            <a:r>
              <a:rPr lang="en-GB" sz="1200" b="1" dirty="0" smtClean="0">
                <a:latin typeface="Arial"/>
                <a:cs typeface="Arial"/>
              </a:rPr>
              <a:t>persecution</a:t>
            </a:r>
            <a:r>
              <a:rPr lang="en-GB" sz="1200" dirty="0" smtClean="0">
                <a:latin typeface="Arial"/>
                <a:cs typeface="Arial"/>
              </a:rPr>
              <a:t>] is one of those marginal appeals that ‘la </a:t>
            </a:r>
            <a:r>
              <a:rPr lang="en-GB" sz="1200" dirty="0" err="1" smtClean="0">
                <a:latin typeface="Arial"/>
                <a:cs typeface="Arial"/>
              </a:rPr>
              <a:t>Vuelta</a:t>
            </a:r>
            <a:r>
              <a:rPr lang="en-GB" sz="1200" dirty="0" smtClean="0">
                <a:latin typeface="Arial"/>
                <a:cs typeface="Arial"/>
              </a:rPr>
              <a:t>’ still has’.</a:t>
            </a:r>
            <a:endParaRPr lang="es-ES_tradnl" sz="1200" dirty="0" smtClean="0">
              <a:latin typeface="Arial"/>
              <a:cs typeface="Arial"/>
            </a:endParaRPr>
          </a:p>
          <a:p>
            <a:pPr lvl="1">
              <a:buNone/>
            </a:pPr>
            <a:endParaRPr lang="en-US" sz="1200" dirty="0" smtClean="0">
              <a:latin typeface="Arial"/>
              <a:cs typeface="Arial"/>
            </a:endParaRP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latin typeface="Arial"/>
                <a:cs typeface="Arial"/>
              </a:rPr>
              <a:t>Result</a:t>
            </a:r>
          </a:p>
          <a:p>
            <a:pPr lvl="1">
              <a:buNone/>
            </a:pPr>
            <a:r>
              <a:rPr lang="es-ES" sz="1200" dirty="0" smtClean="0">
                <a:latin typeface="Arial"/>
                <a:cs typeface="Arial"/>
              </a:rPr>
              <a:t>El tema de conversación era [la </a:t>
            </a:r>
            <a:r>
              <a:rPr lang="es-ES" sz="1200" b="1" dirty="0" smtClean="0">
                <a:latin typeface="Arial"/>
                <a:cs typeface="Arial"/>
              </a:rPr>
              <a:t>actuación </a:t>
            </a:r>
            <a:r>
              <a:rPr lang="es-ES" sz="800" b="1" dirty="0" smtClean="0">
                <a:solidFill>
                  <a:schemeClr val="accent4"/>
                </a:solidFill>
                <a:latin typeface="Arial"/>
                <a:cs typeface="Arial"/>
              </a:rPr>
              <a:t>&lt;denotationtype=“</a:t>
            </a:r>
            <a:r>
              <a:rPr lang="es-ES" sz="800" b="1" dirty="0" err="1" smtClean="0">
                <a:solidFill>
                  <a:schemeClr val="accent4"/>
                </a:solidFill>
                <a:latin typeface="Arial"/>
                <a:cs typeface="Arial"/>
              </a:rPr>
              <a:t>result</a:t>
            </a:r>
            <a:r>
              <a:rPr lang="es-ES" sz="800" b="1" dirty="0" smtClean="0">
                <a:solidFill>
                  <a:schemeClr val="accent4"/>
                </a:solidFill>
                <a:latin typeface="Arial"/>
                <a:cs typeface="Arial"/>
              </a:rPr>
              <a:t>”&gt; </a:t>
            </a:r>
            <a:r>
              <a:rPr lang="es-ES" sz="1200" dirty="0" smtClean="0">
                <a:latin typeface="Arial"/>
                <a:cs typeface="Arial"/>
              </a:rPr>
              <a:t>policial </a:t>
            </a:r>
            <a:r>
              <a:rPr lang="es-ES" sz="700" dirty="0" smtClean="0">
                <a:latin typeface="Arial"/>
                <a:cs typeface="Arial"/>
              </a:rPr>
              <a:t>AP-arg0-agt</a:t>
            </a:r>
            <a:r>
              <a:rPr lang="es-ES" sz="1200" dirty="0" smtClean="0">
                <a:latin typeface="Arial"/>
                <a:cs typeface="Arial"/>
              </a:rPr>
              <a:t>].</a:t>
            </a:r>
            <a:endParaRPr lang="es-ES_tradnl" sz="1200" dirty="0" smtClean="0">
              <a:latin typeface="Arial"/>
              <a:cs typeface="Arial"/>
            </a:endParaRPr>
          </a:p>
          <a:p>
            <a:pPr lvl="1">
              <a:buNone/>
            </a:pPr>
            <a:r>
              <a:rPr lang="en-GB" sz="1200" dirty="0" smtClean="0">
                <a:latin typeface="Arial"/>
                <a:cs typeface="Arial"/>
              </a:rPr>
              <a:t>‘The topic of discussion was [the police </a:t>
            </a:r>
            <a:r>
              <a:rPr lang="en-GB" sz="1200" b="1" dirty="0" smtClean="0">
                <a:latin typeface="Arial"/>
                <a:cs typeface="Arial"/>
              </a:rPr>
              <a:t>acting</a:t>
            </a:r>
            <a:r>
              <a:rPr lang="en-GB" sz="1200" dirty="0" smtClean="0">
                <a:latin typeface="Arial"/>
                <a:cs typeface="Arial"/>
              </a:rPr>
              <a:t>].’</a:t>
            </a:r>
            <a:endParaRPr lang="en-GB" sz="800" dirty="0" smtClean="0">
              <a:latin typeface="Arial"/>
              <a:cs typeface="Arial"/>
            </a:endParaRPr>
          </a:p>
          <a:p>
            <a:pPr lvl="1">
              <a:buNone/>
            </a:pPr>
            <a:r>
              <a:rPr lang="es-ES_tradnl" sz="1200" dirty="0" smtClean="0">
                <a:latin typeface="Arial"/>
                <a:cs typeface="Arial"/>
              </a:rPr>
              <a:t> </a:t>
            </a:r>
            <a:endParaRPr lang="en-US" sz="800" dirty="0" smtClean="0">
              <a:latin typeface="Arial"/>
              <a:cs typeface="Arial"/>
            </a:endParaRPr>
          </a:p>
          <a:p>
            <a:pPr lvl="1">
              <a:spcAft>
                <a:spcPts val="600"/>
              </a:spcAft>
            </a:pPr>
            <a:r>
              <a:rPr lang="en-US" sz="1600" b="1" dirty="0" smtClean="0">
                <a:latin typeface="Arial"/>
                <a:cs typeface="Arial"/>
              </a:rPr>
              <a:t>Underspecified</a:t>
            </a:r>
          </a:p>
          <a:p>
            <a:pPr lvl="1">
              <a:buNone/>
            </a:pPr>
            <a:r>
              <a:rPr lang="es-ES" sz="1200" dirty="0" smtClean="0">
                <a:latin typeface="Arial"/>
                <a:cs typeface="Arial"/>
              </a:rPr>
              <a:t>Se espera [la </a:t>
            </a:r>
            <a:r>
              <a:rPr lang="es-ES" sz="1200" b="1" dirty="0" smtClean="0">
                <a:latin typeface="Arial"/>
                <a:cs typeface="Arial"/>
              </a:rPr>
              <a:t>llegada </a:t>
            </a:r>
            <a:r>
              <a:rPr lang="es-ES" sz="800" b="1" dirty="0" smtClean="0">
                <a:solidFill>
                  <a:schemeClr val="accent4"/>
                </a:solidFill>
                <a:latin typeface="Arial"/>
                <a:cs typeface="Arial"/>
              </a:rPr>
              <a:t>&lt;denotationtype =“</a:t>
            </a:r>
            <a:r>
              <a:rPr lang="es-ES" sz="800" b="1" dirty="0" err="1" smtClean="0">
                <a:solidFill>
                  <a:schemeClr val="accent4"/>
                </a:solidFill>
                <a:latin typeface="Arial"/>
                <a:cs typeface="Arial"/>
              </a:rPr>
              <a:t>underspecified</a:t>
            </a:r>
            <a:r>
              <a:rPr lang="es-ES" sz="800" b="1" dirty="0" smtClean="0">
                <a:solidFill>
                  <a:schemeClr val="accent4"/>
                </a:solidFill>
                <a:latin typeface="Arial"/>
                <a:cs typeface="Arial"/>
              </a:rPr>
              <a:t>” &gt; </a:t>
            </a:r>
            <a:r>
              <a:rPr lang="es-ES" sz="1200" dirty="0" smtClean="0">
                <a:latin typeface="Arial"/>
                <a:cs typeface="Arial"/>
              </a:rPr>
              <a:t>de más de 450 observadores extranjeros]</a:t>
            </a:r>
            <a:r>
              <a:rPr lang="es-ES" sz="1200" baseline="-25000" dirty="0" smtClean="0">
                <a:latin typeface="Arial"/>
                <a:cs typeface="Arial"/>
              </a:rPr>
              <a:t>NP</a:t>
            </a:r>
            <a:r>
              <a:rPr lang="es-ES" sz="1200" dirty="0" smtClean="0">
                <a:latin typeface="Arial"/>
                <a:cs typeface="Arial"/>
              </a:rPr>
              <a:t>.</a:t>
            </a:r>
            <a:endParaRPr lang="es-ES_tradnl" sz="1200" dirty="0" smtClean="0">
              <a:latin typeface="Arial"/>
              <a:cs typeface="Arial"/>
            </a:endParaRPr>
          </a:p>
          <a:p>
            <a:pPr lvl="1">
              <a:buNone/>
            </a:pPr>
            <a:r>
              <a:rPr lang="en-GB" sz="1600" dirty="0" smtClean="0">
                <a:latin typeface="Arial"/>
                <a:cs typeface="Arial"/>
              </a:rPr>
              <a:t>‘[</a:t>
            </a:r>
            <a:r>
              <a:rPr lang="en-GB" sz="1200" dirty="0" smtClean="0">
                <a:latin typeface="Arial"/>
                <a:cs typeface="Arial"/>
              </a:rPr>
              <a:t>The </a:t>
            </a:r>
            <a:r>
              <a:rPr lang="en-GB" sz="1200" b="1" dirty="0" smtClean="0">
                <a:latin typeface="Arial"/>
                <a:cs typeface="Arial"/>
              </a:rPr>
              <a:t>arrival</a:t>
            </a:r>
            <a:r>
              <a:rPr lang="en-GB" sz="1200" dirty="0" smtClean="0">
                <a:latin typeface="Arial"/>
                <a:cs typeface="Arial"/>
              </a:rPr>
              <a:t> of more than 450 foreign observers] is expected.</a:t>
            </a:r>
            <a:r>
              <a:rPr lang="en-GB" sz="1600" dirty="0" smtClean="0">
                <a:latin typeface="Arial"/>
                <a:cs typeface="Arial"/>
              </a:rPr>
              <a:t>’</a:t>
            </a:r>
            <a:endParaRPr lang="es-ES_tradnl" sz="1600" dirty="0" smtClean="0">
              <a:latin typeface="Arial"/>
              <a:cs typeface="Arial"/>
            </a:endParaRPr>
          </a:p>
          <a:p>
            <a:pPr lvl="2">
              <a:spcAft>
                <a:spcPts val="600"/>
              </a:spcAft>
              <a:buNone/>
            </a:pPr>
            <a:endParaRPr lang="en-US" sz="900" dirty="0" smtClean="0">
              <a:latin typeface="Arial"/>
              <a:cs typeface="Arial"/>
            </a:endParaRPr>
          </a:p>
          <a:p>
            <a:pPr lvl="2">
              <a:spcAft>
                <a:spcPts val="600"/>
              </a:spcAft>
              <a:buNone/>
            </a:pPr>
            <a:endParaRPr lang="en-US" sz="105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endParaRPr lang="es-ES_tradnl" dirty="0" smtClean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5334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/>
              </a:rPr>
              <a:t>Sense Attributes</a:t>
            </a:r>
            <a:endParaRPr lang="es-ES_tradnl" sz="32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/>
          <p:cNvSpPr/>
          <p:nvPr/>
        </p:nvSpPr>
        <p:spPr>
          <a:xfrm>
            <a:off x="3124200" y="1652574"/>
            <a:ext cx="1733552" cy="428628"/>
          </a:xfrm>
          <a:prstGeom prst="ellipse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Elipse 8"/>
          <p:cNvSpPr/>
          <p:nvPr/>
        </p:nvSpPr>
        <p:spPr>
          <a:xfrm>
            <a:off x="609600" y="1652574"/>
            <a:ext cx="1371600" cy="428628"/>
          </a:xfrm>
          <a:prstGeom prst="ellipse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Elipse 7"/>
          <p:cNvSpPr/>
          <p:nvPr/>
        </p:nvSpPr>
        <p:spPr>
          <a:xfrm>
            <a:off x="6400800" y="1285860"/>
            <a:ext cx="1371600" cy="428628"/>
          </a:xfrm>
          <a:prstGeom prst="ellipse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5 Elipse"/>
          <p:cNvSpPr/>
          <p:nvPr/>
        </p:nvSpPr>
        <p:spPr>
          <a:xfrm>
            <a:off x="4857752" y="1285860"/>
            <a:ext cx="1143008" cy="42862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15000"/>
                  <a:satMod val="18000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1752" y="990600"/>
            <a:ext cx="8689848" cy="5105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None/>
            </a:pPr>
            <a:r>
              <a:rPr lang="en-US" sz="1600" dirty="0" smtClean="0">
                <a:latin typeface="Arial"/>
                <a:cs typeface="Arial"/>
              </a:rPr>
              <a:t>&lt;</a:t>
            </a:r>
            <a:r>
              <a:rPr lang="en-US" sz="1600" b="1" i="1" dirty="0" smtClean="0">
                <a:latin typeface="Arial"/>
                <a:cs typeface="Arial"/>
              </a:rPr>
              <a:t>sense</a:t>
            </a:r>
            <a:r>
              <a:rPr lang="en-US" sz="1600" dirty="0" smtClean="0">
                <a:latin typeface="Arial"/>
                <a:cs typeface="Arial"/>
              </a:rPr>
              <a:t> </a:t>
            </a:r>
            <a:r>
              <a:rPr lang="en-US" sz="1600" b="1" dirty="0" smtClean="0">
                <a:latin typeface="Arial"/>
                <a:cs typeface="Arial"/>
              </a:rPr>
              <a:t>cousin</a:t>
            </a:r>
            <a:r>
              <a:rPr lang="en-US" sz="1600" dirty="0" smtClean="0">
                <a:latin typeface="Arial"/>
                <a:cs typeface="Arial"/>
              </a:rPr>
              <a:t>="no" </a:t>
            </a:r>
            <a:r>
              <a:rPr lang="en-US" sz="1600" b="1" dirty="0" smtClean="0">
                <a:latin typeface="Arial"/>
                <a:cs typeface="Arial"/>
              </a:rPr>
              <a:t>denotation</a:t>
            </a:r>
            <a:r>
              <a:rPr lang="en-US" sz="1600" dirty="0" smtClean="0">
                <a:latin typeface="Arial"/>
                <a:cs typeface="Arial"/>
              </a:rPr>
              <a:t>="result" </a:t>
            </a:r>
            <a:r>
              <a:rPr lang="en-US" sz="1600" b="1" dirty="0" smtClean="0">
                <a:latin typeface="Arial"/>
                <a:cs typeface="Arial"/>
              </a:rPr>
              <a:t>id</a:t>
            </a:r>
            <a:r>
              <a:rPr lang="en-US" sz="1600" dirty="0" smtClean="0">
                <a:latin typeface="Arial"/>
                <a:cs typeface="Arial"/>
              </a:rPr>
              <a:t>="1" </a:t>
            </a:r>
            <a:r>
              <a:rPr lang="en-US" sz="1600" b="1" dirty="0" smtClean="0">
                <a:latin typeface="Arial"/>
                <a:cs typeface="Arial"/>
              </a:rPr>
              <a:t>lexicalized</a:t>
            </a:r>
            <a:r>
              <a:rPr lang="en-US" sz="1600" dirty="0" smtClean="0">
                <a:latin typeface="Arial"/>
                <a:cs typeface="Arial"/>
              </a:rPr>
              <a:t>="no” </a:t>
            </a:r>
            <a:r>
              <a:rPr lang="en-US" sz="1600" b="1" dirty="0" err="1" smtClean="0">
                <a:latin typeface="Arial"/>
                <a:cs typeface="Arial"/>
              </a:rPr>
              <a:t>originlemma</a:t>
            </a:r>
            <a:r>
              <a:rPr lang="en-US" sz="1600" dirty="0" smtClean="0">
                <a:latin typeface="Arial"/>
                <a:cs typeface="Arial"/>
              </a:rPr>
              <a:t>="</a:t>
            </a:r>
            <a:r>
              <a:rPr lang="en-US" sz="1600" dirty="0" err="1" smtClean="0">
                <a:latin typeface="Arial"/>
                <a:cs typeface="Arial"/>
              </a:rPr>
              <a:t>aceptar</a:t>
            </a:r>
            <a:r>
              <a:rPr lang="en-US" sz="1600" dirty="0" smtClean="0">
                <a:latin typeface="Arial"/>
                <a:cs typeface="Arial"/>
              </a:rPr>
              <a:t>" </a:t>
            </a:r>
            <a:r>
              <a:rPr lang="en-US" sz="1600" b="1" dirty="0" err="1" smtClean="0">
                <a:latin typeface="Arial"/>
                <a:cs typeface="Arial"/>
              </a:rPr>
              <a:t>originlink</a:t>
            </a:r>
            <a:r>
              <a:rPr lang="en-US" sz="1600" dirty="0" smtClean="0">
                <a:latin typeface="Arial"/>
                <a:cs typeface="Arial"/>
              </a:rPr>
              <a:t>="verb.aceptar.1" </a:t>
            </a:r>
            <a:r>
              <a:rPr lang="en-US" sz="1600" b="1" dirty="0" err="1" smtClean="0">
                <a:latin typeface="Arial"/>
                <a:cs typeface="Arial"/>
              </a:rPr>
              <a:t>wordnetsynset</a:t>
            </a:r>
            <a:r>
              <a:rPr lang="en-US" sz="1600" dirty="0" smtClean="0">
                <a:latin typeface="Arial"/>
                <a:cs typeface="Arial"/>
              </a:rPr>
              <a:t>="16:00117820+16:10039397”&gt;</a:t>
            </a:r>
          </a:p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US" sz="2000" b="1" dirty="0" smtClean="0">
                <a:latin typeface="Arial"/>
                <a:cs typeface="Arial"/>
              </a:rPr>
              <a:t>Lexicalized attribute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Arial"/>
                <a:cs typeface="Arial"/>
              </a:rPr>
              <a:t>“no”: the nominalization does not take part in lexicalized construction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Arial"/>
                <a:cs typeface="Arial"/>
              </a:rPr>
              <a:t>“yes”: the nominalization does take part in lexicalized construction</a:t>
            </a:r>
          </a:p>
          <a:p>
            <a:pPr lvl="2">
              <a:spcAft>
                <a:spcPts val="600"/>
              </a:spcAft>
            </a:pPr>
            <a:r>
              <a:rPr lang="en-US" sz="1600" b="1" dirty="0" err="1" smtClean="0">
                <a:latin typeface="Arial"/>
                <a:cs typeface="Arial"/>
              </a:rPr>
              <a:t>Alternative_lemma</a:t>
            </a:r>
            <a:r>
              <a:rPr lang="en-US" sz="1600" dirty="0" smtClean="0">
                <a:latin typeface="Arial"/>
                <a:cs typeface="Arial"/>
              </a:rPr>
              <a:t> attribute: </a:t>
            </a:r>
            <a:r>
              <a:rPr lang="en-US" sz="1600" dirty="0" err="1" smtClean="0">
                <a:latin typeface="Arial"/>
                <a:cs typeface="Arial"/>
              </a:rPr>
              <a:t>golpe_de_estado</a:t>
            </a:r>
            <a:r>
              <a:rPr lang="en-US" sz="1600" dirty="0" smtClean="0">
                <a:latin typeface="Arial"/>
                <a:cs typeface="Arial"/>
              </a:rPr>
              <a:t>  ‘coup d’état’</a:t>
            </a:r>
          </a:p>
          <a:p>
            <a:pPr lvl="2">
              <a:spcAft>
                <a:spcPts val="600"/>
              </a:spcAft>
            </a:pPr>
            <a:r>
              <a:rPr lang="en-US" sz="1600" b="1" dirty="0" err="1" smtClean="0">
                <a:latin typeface="Arial"/>
                <a:cs typeface="Arial"/>
              </a:rPr>
              <a:t>Lexicalizationtype</a:t>
            </a:r>
            <a:r>
              <a:rPr lang="en-US" sz="1600" dirty="0" smtClean="0">
                <a:latin typeface="Arial"/>
                <a:cs typeface="Arial"/>
              </a:rPr>
              <a:t> attribute: “nominal”, “verbal”, “adjectival”, “adverbial”, “prepositional” and “conjunctive”. </a:t>
            </a:r>
          </a:p>
          <a:p>
            <a:pPr lvl="1">
              <a:spcAft>
                <a:spcPts val="600"/>
              </a:spcAft>
              <a:buNone/>
            </a:pPr>
            <a:endParaRPr lang="en-US" sz="900" dirty="0" smtClean="0">
              <a:latin typeface="Arial"/>
              <a:cs typeface="Arial"/>
            </a:endParaRPr>
          </a:p>
          <a:p>
            <a:pPr lvl="2">
              <a:spcAft>
                <a:spcPts val="600"/>
              </a:spcAft>
              <a:buNone/>
            </a:pPr>
            <a:endParaRPr lang="en-US" sz="105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  <a:buNone/>
            </a:pPr>
            <a:endParaRPr lang="en-US" sz="16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endParaRPr lang="es-ES_tradnl" dirty="0" smtClean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5334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/>
              </a:rPr>
              <a:t>Sense Attributes</a:t>
            </a:r>
            <a:endParaRPr lang="es-ES_tradnl" sz="32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Conector recto"/>
          <p:cNvCxnSpPr/>
          <p:nvPr/>
        </p:nvCxnSpPr>
        <p:spPr>
          <a:xfrm>
            <a:off x="4000496" y="4214818"/>
            <a:ext cx="6429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5 Rectángulo"/>
          <p:cNvSpPr/>
          <p:nvPr/>
        </p:nvSpPr>
        <p:spPr>
          <a:xfrm>
            <a:off x="785786" y="4929198"/>
            <a:ext cx="7705724" cy="107157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11 Rectángulo"/>
          <p:cNvSpPr/>
          <p:nvPr/>
        </p:nvSpPr>
        <p:spPr>
          <a:xfrm>
            <a:off x="785786" y="1417638"/>
            <a:ext cx="7705724" cy="46355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13 Rectángulo"/>
          <p:cNvSpPr/>
          <p:nvPr/>
        </p:nvSpPr>
        <p:spPr>
          <a:xfrm>
            <a:off x="785786" y="2000240"/>
            <a:ext cx="7705724" cy="2819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Marcador de contenido 8"/>
          <p:cNvSpPr>
            <a:spLocks noGrp="1"/>
          </p:cNvSpPr>
          <p:nvPr>
            <p:ph idx="1"/>
          </p:nvPr>
        </p:nvSpPr>
        <p:spPr>
          <a:xfrm>
            <a:off x="642910" y="1417638"/>
            <a:ext cx="7848600" cy="535310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&lt;</a:t>
            </a:r>
            <a:r>
              <a:rPr lang="en-US" sz="4000" b="1" i="1" dirty="0" smtClean="0">
                <a:solidFill>
                  <a:srgbClr val="000000"/>
                </a:solidFill>
                <a:latin typeface="Arial"/>
                <a:cs typeface="Arial"/>
              </a:rPr>
              <a:t>sense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Arial"/>
                <a:cs typeface="Arial"/>
              </a:rPr>
              <a:t>alternativelemma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4000" dirty="0" err="1" smtClean="0">
                <a:solidFill>
                  <a:srgbClr val="000000"/>
                </a:solidFill>
                <a:latin typeface="Arial"/>
                <a:cs typeface="Arial"/>
              </a:rPr>
              <a:t>golpe_de_estado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" </a:t>
            </a:r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cousin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="no" </a:t>
            </a:r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denotation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="result" </a:t>
            </a:r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id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="4" </a:t>
            </a:r>
            <a:r>
              <a:rPr lang="en-US" sz="4000" b="1" dirty="0" err="1" smtClean="0">
                <a:solidFill>
                  <a:srgbClr val="000000"/>
                </a:solidFill>
                <a:latin typeface="Arial"/>
                <a:cs typeface="Arial"/>
              </a:rPr>
              <a:t>lexicalizationtype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="nominal" </a:t>
            </a:r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lexicalized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="yes" </a:t>
            </a:r>
            <a:r>
              <a:rPr lang="en-US" sz="4000" b="1" dirty="0" err="1" smtClean="0">
                <a:solidFill>
                  <a:srgbClr val="000000"/>
                </a:solidFill>
                <a:latin typeface="Arial"/>
                <a:cs typeface="Arial"/>
              </a:rPr>
              <a:t>originlemma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4000" dirty="0" err="1" smtClean="0">
                <a:solidFill>
                  <a:srgbClr val="000000"/>
                </a:solidFill>
                <a:latin typeface="Arial"/>
                <a:cs typeface="Arial"/>
              </a:rPr>
              <a:t>golpear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" </a:t>
            </a:r>
            <a:r>
              <a:rPr lang="en-US" sz="4000" b="1" dirty="0" err="1" smtClean="0">
                <a:solidFill>
                  <a:srgbClr val="000000"/>
                </a:solidFill>
                <a:latin typeface="Arial"/>
                <a:cs typeface="Arial"/>
              </a:rPr>
              <a:t>originlink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="verb.golpear.1" </a:t>
            </a:r>
            <a:r>
              <a:rPr lang="en-US" sz="4000" b="1" dirty="0" err="1" smtClean="0">
                <a:solidFill>
                  <a:srgbClr val="000000"/>
                </a:solidFill>
                <a:latin typeface="Arial"/>
                <a:cs typeface="Arial"/>
              </a:rPr>
              <a:t>wordnetsynset</a:t>
            </a:r>
            <a:r>
              <a:rPr lang="en-US" sz="4000" dirty="0" smtClean="0">
                <a:solidFill>
                  <a:srgbClr val="000000"/>
                </a:solidFill>
                <a:latin typeface="Arial"/>
                <a:cs typeface="Arial"/>
              </a:rPr>
              <a:t>="16:00629246”&gt;</a:t>
            </a:r>
          </a:p>
          <a:p>
            <a:pPr>
              <a:buNone/>
            </a:pPr>
            <a:endParaRPr lang="en-US" sz="4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buNone/>
            </a:pPr>
            <a:endParaRPr lang="en-US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endParaRPr lang="en-US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&lt;</a:t>
            </a:r>
            <a:r>
              <a:rPr lang="en-US" sz="3600" b="1" i="1" dirty="0" smtClean="0">
                <a:solidFill>
                  <a:srgbClr val="000000"/>
                </a:solidFill>
                <a:latin typeface="Arial"/>
                <a:cs typeface="Arial"/>
              </a:rPr>
              <a:t>frame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Arial"/>
                <a:cs typeface="Arial"/>
              </a:rPr>
              <a:t>appearsinplural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="no" </a:t>
            </a:r>
            <a:r>
              <a:rPr lang="en-US" sz="3600" b="1" dirty="0" smtClean="0">
                <a:solidFill>
                  <a:srgbClr val="000000"/>
                </a:solidFill>
                <a:latin typeface="Arial"/>
                <a:cs typeface="Arial"/>
              </a:rPr>
              <a:t>type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="default"&gt;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&lt;</a:t>
            </a:r>
            <a:r>
              <a:rPr lang="en-US" sz="3600" b="1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="arg0" </a:t>
            </a:r>
            <a:r>
              <a:rPr lang="en-US" sz="3600" u="sng" dirty="0" err="1" smtClean="0">
                <a:solidFill>
                  <a:srgbClr val="000000"/>
                </a:solidFill>
                <a:latin typeface="Arial"/>
                <a:cs typeface="Arial"/>
              </a:rPr>
              <a:t>thematicrole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3600" dirty="0" err="1" smtClean="0">
                <a:solidFill>
                  <a:srgbClr val="000000"/>
                </a:solidFill>
                <a:latin typeface="Arial"/>
                <a:cs typeface="Arial"/>
              </a:rPr>
              <a:t>agt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"&gt;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frequency="1" type="</a:t>
            </a:r>
            <a:r>
              <a:rPr lang="en-US" sz="3600" dirty="0" err="1" smtClean="0">
                <a:solidFill>
                  <a:srgbClr val="000000"/>
                </a:solidFill>
                <a:latin typeface="Arial"/>
                <a:cs typeface="Arial"/>
              </a:rPr>
              <a:t>s.a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"/&gt;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frequency="1" preposition="de" type="sp"/&gt;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&lt;/argument&gt;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&lt;</a:t>
            </a:r>
            <a:r>
              <a:rPr lang="en-US" sz="3600" b="1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3600" dirty="0" err="1" smtClean="0">
                <a:solidFill>
                  <a:srgbClr val="000000"/>
                </a:solidFill>
                <a:latin typeface="Arial"/>
                <a:cs typeface="Arial"/>
              </a:rPr>
              <a:t>argL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"&gt;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frequency="6" preposition="de" type="sp"/&gt;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&lt;/argument&gt;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&lt;</a:t>
            </a:r>
            <a:r>
              <a:rPr lang="en-US" sz="3600" b="1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3600" dirty="0" err="1" smtClean="0">
                <a:solidFill>
                  <a:srgbClr val="000000"/>
                </a:solidFill>
                <a:latin typeface="Arial"/>
                <a:cs typeface="Arial"/>
              </a:rPr>
              <a:t>argM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" </a:t>
            </a:r>
            <a:r>
              <a:rPr lang="en-US" sz="3600" u="sng" dirty="0" err="1" smtClean="0">
                <a:solidFill>
                  <a:srgbClr val="000000"/>
                </a:solidFill>
                <a:latin typeface="Arial"/>
                <a:cs typeface="Arial"/>
              </a:rPr>
              <a:t>thematicrole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="fin"&gt;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frequency="1" preposition="</a:t>
            </a:r>
            <a:r>
              <a:rPr lang="en-US" sz="3600" dirty="0" err="1" smtClean="0">
                <a:solidFill>
                  <a:srgbClr val="000000"/>
                </a:solidFill>
                <a:latin typeface="Arial"/>
                <a:cs typeface="Arial"/>
              </a:rPr>
              <a:t>en_favor_de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" type="sp"/&gt;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&lt;</a:t>
            </a:r>
            <a:r>
              <a:rPr lang="en-US" sz="3600" b="1" dirty="0" err="1" smtClean="0">
                <a:solidFill>
                  <a:srgbClr val="000000"/>
                </a:solidFill>
                <a:latin typeface="Arial"/>
                <a:cs typeface="Arial"/>
              </a:rPr>
              <a:t>specifiers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frequency="3" </a:t>
            </a:r>
            <a:r>
              <a:rPr lang="en-US" sz="3600" dirty="0" err="1" smtClean="0">
                <a:solidFill>
                  <a:srgbClr val="000000"/>
                </a:solidFill>
                <a:latin typeface="Arial"/>
                <a:cs typeface="Arial"/>
              </a:rPr>
              <a:t>postype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="indefinite" type="determiner"/&gt;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frequency="2" type="void"/&gt;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frequency="1" </a:t>
            </a:r>
            <a:r>
              <a:rPr lang="en-US" sz="3600" dirty="0" err="1" smtClean="0">
                <a:solidFill>
                  <a:srgbClr val="000000"/>
                </a:solidFill>
                <a:latin typeface="Arial"/>
                <a:cs typeface="Arial"/>
              </a:rPr>
              <a:t>postype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="demonstrative" type="determiner"/&gt;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&lt;</a:t>
            </a:r>
            <a:r>
              <a:rPr lang="en-US" sz="3600" b="1" dirty="0" err="1" smtClean="0">
                <a:solidFill>
                  <a:srgbClr val="000000"/>
                </a:solidFill>
                <a:latin typeface="Arial"/>
                <a:cs typeface="Arial"/>
              </a:rPr>
              <a:t>reference_modifiers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3600" u="sng" dirty="0" smtClean="0">
                <a:solidFill>
                  <a:srgbClr val="000000"/>
                </a:solidFill>
                <a:latin typeface="Arial"/>
                <a:cs typeface="Arial"/>
              </a:rPr>
              <a:t>constituent 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frequency="1" type="</a:t>
            </a:r>
            <a:r>
              <a:rPr lang="en-US" sz="3600" dirty="0" err="1" smtClean="0">
                <a:solidFill>
                  <a:srgbClr val="000000"/>
                </a:solidFill>
                <a:latin typeface="Arial"/>
                <a:cs typeface="Arial"/>
              </a:rPr>
              <a:t>s.a</a:t>
            </a: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"/&gt;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0000"/>
                </a:solidFill>
                <a:latin typeface="Arial"/>
                <a:cs typeface="Arial"/>
              </a:rPr>
              <a:t>      </a:t>
            </a:r>
            <a:r>
              <a:rPr lang="es-ES" sz="3600" dirty="0" smtClean="0">
                <a:solidFill>
                  <a:srgbClr val="000000"/>
                </a:solidFill>
                <a:latin typeface="Arial"/>
                <a:cs typeface="Arial"/>
              </a:rPr>
              <a:t>&lt;/reference_modifiers&gt;</a:t>
            </a:r>
            <a:endParaRPr lang="es-ES_tradnl" sz="3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s-ES" sz="3600" dirty="0" smtClean="0">
                <a:latin typeface="Arial"/>
                <a:cs typeface="Arial"/>
              </a:rPr>
              <a:t>     </a:t>
            </a:r>
          </a:p>
          <a:p>
            <a:pPr>
              <a:buNone/>
            </a:pPr>
            <a:r>
              <a:rPr lang="es-ES" sz="3600" dirty="0" smtClean="0">
                <a:latin typeface="Arial"/>
                <a:cs typeface="Arial"/>
              </a:rPr>
              <a:t> &lt;</a:t>
            </a:r>
            <a:r>
              <a:rPr lang="es-ES" sz="3600" b="1" dirty="0" smtClean="0">
                <a:latin typeface="Arial"/>
                <a:cs typeface="Arial"/>
              </a:rPr>
              <a:t>examples</a:t>
            </a:r>
            <a:r>
              <a:rPr lang="es-ES" sz="3600" dirty="0" smtClean="0">
                <a:latin typeface="Arial"/>
                <a:cs typeface="Arial"/>
              </a:rPr>
              <a:t>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s-ES" sz="3600" dirty="0" smtClean="0">
                <a:latin typeface="Arial"/>
                <a:cs typeface="Arial"/>
              </a:rPr>
              <a:t>        &lt;example file="3LB-CAST/111_C-6.tbf.xml" nodepath="1.2.1.1" sentencenodepath="1"&gt;El empresario fiyiano George_Speight encabeza este golpe de Estado en_favor_de la comunidad de nativos fiyianos, como ha definido su acción . &lt;/example&gt;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s-ES" sz="3600" dirty="0" smtClean="0">
                <a:latin typeface="Arial"/>
                <a:cs typeface="Arial"/>
              </a:rPr>
              <a:t>        &lt;example file="CESS-CAST-AA/8907_20000114.tbf.xml" nodepath="0.0.1.4.3.1.1.0" sentencenodepath="0"&gt;El ex presidente de Costa_de_Marfil Henri_Konan_Bédié , destituido el pasado 24_de_diciembre por un violento golpe de Estado militar, reclamó hoy en París la celebración de elecciones " libres y transparentes " en su país antes de Junio próximo . </a:t>
            </a:r>
            <a:r>
              <a:rPr lang="en-GB" sz="3600" dirty="0" smtClean="0">
                <a:latin typeface="Arial"/>
                <a:cs typeface="Arial"/>
              </a:rPr>
              <a:t>&lt;/example&gt;</a:t>
            </a:r>
            <a:endParaRPr lang="es-ES_tradnl" sz="36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en-GB" sz="3600" dirty="0" smtClean="0">
                <a:latin typeface="Arial"/>
                <a:cs typeface="Arial"/>
              </a:rPr>
              <a:t>       &lt;/examples&gt;</a:t>
            </a:r>
            <a:endParaRPr lang="es-ES_tradnl" sz="3600" dirty="0" smtClean="0">
              <a:latin typeface="Arial"/>
              <a:cs typeface="Arial"/>
            </a:endParaRPr>
          </a:p>
          <a:p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800600" cy="359896"/>
          </a:xfrm>
        </p:spPr>
        <p:txBody>
          <a:bodyPr/>
          <a:lstStyle/>
          <a:p>
            <a:r>
              <a:rPr dirty="0" smtClean="0"/>
              <a:t>CBA 2010    </a:t>
            </a:r>
            <a:endParaRPr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 smtClean="0">
                <a:latin typeface="Arial"/>
                <a:cs typeface="Arial"/>
              </a:rPr>
              <a:t>Lexicalized sense </a:t>
            </a:r>
            <a:r>
              <a:rPr lang="es-ES" sz="2800" i="1" dirty="0" smtClean="0">
                <a:latin typeface="Arial"/>
                <a:cs typeface="Arial"/>
              </a:rPr>
              <a:t>golpe de estado</a:t>
            </a:r>
            <a:r>
              <a:rPr lang="es-ES_tradnl" sz="2800" dirty="0" smtClean="0">
                <a:latin typeface="Arial"/>
                <a:cs typeface="Arial"/>
              </a:rPr>
              <a:t> ‘</a:t>
            </a:r>
            <a:r>
              <a:rPr lang="es-ES_tradnl" sz="2800" dirty="0" err="1" smtClean="0">
                <a:latin typeface="Arial"/>
                <a:cs typeface="Arial"/>
              </a:rPr>
              <a:t>coup</a:t>
            </a:r>
            <a:r>
              <a:rPr lang="es-ES_tradnl" sz="2800" dirty="0" smtClean="0">
                <a:latin typeface="Arial"/>
                <a:cs typeface="Arial"/>
              </a:rPr>
              <a:t> </a:t>
            </a:r>
            <a:r>
              <a:rPr lang="es-ES_tradnl" sz="2800" dirty="0" err="1" smtClean="0">
                <a:latin typeface="Arial"/>
                <a:cs typeface="Arial"/>
              </a:rPr>
              <a:t>d’état</a:t>
            </a:r>
            <a:r>
              <a:rPr lang="es-ES_tradnl" sz="2800" dirty="0" smtClean="0">
                <a:latin typeface="Arial"/>
                <a:cs typeface="Arial"/>
              </a:rPr>
              <a:t>’</a:t>
            </a:r>
            <a:endParaRPr lang="es-ES_tradnl" sz="2800" dirty="0">
              <a:latin typeface="Arial"/>
              <a:cs typeface="Arial"/>
            </a:endParaRPr>
          </a:p>
        </p:txBody>
      </p:sp>
      <p:pic>
        <p:nvPicPr>
          <p:cNvPr id="8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lipse 38"/>
          <p:cNvSpPr/>
          <p:nvPr/>
        </p:nvSpPr>
        <p:spPr>
          <a:xfrm>
            <a:off x="1143000" y="993776"/>
            <a:ext cx="1447800" cy="3016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5" name="Elipse 34"/>
          <p:cNvSpPr/>
          <p:nvPr/>
        </p:nvSpPr>
        <p:spPr>
          <a:xfrm>
            <a:off x="838200" y="4495800"/>
            <a:ext cx="1143000" cy="228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4" name="Elipse 33"/>
          <p:cNvSpPr/>
          <p:nvPr/>
        </p:nvSpPr>
        <p:spPr>
          <a:xfrm>
            <a:off x="838200" y="3608729"/>
            <a:ext cx="1752600" cy="4025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Elipse 22"/>
          <p:cNvSpPr/>
          <p:nvPr/>
        </p:nvSpPr>
        <p:spPr>
          <a:xfrm>
            <a:off x="838200" y="3124200"/>
            <a:ext cx="838200" cy="2832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Elipse 23"/>
          <p:cNvSpPr/>
          <p:nvPr/>
        </p:nvSpPr>
        <p:spPr>
          <a:xfrm>
            <a:off x="838200" y="2362200"/>
            <a:ext cx="838200" cy="2832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838200" y="1316941"/>
            <a:ext cx="838200" cy="2832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Elipse 7"/>
          <p:cNvSpPr/>
          <p:nvPr/>
        </p:nvSpPr>
        <p:spPr>
          <a:xfrm>
            <a:off x="2895600" y="990600"/>
            <a:ext cx="609600" cy="3048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1752" y="990600"/>
            <a:ext cx="8534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&lt;</a:t>
            </a:r>
            <a:r>
              <a:rPr lang="en-US" sz="1400" b="1" i="1" dirty="0" smtClean="0">
                <a:solidFill>
                  <a:srgbClr val="000000"/>
                </a:solidFill>
                <a:latin typeface="Arial"/>
                <a:cs typeface="Arial"/>
              </a:rPr>
              <a:t>frame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appearsinplural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="no" 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type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="default"&gt; 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	&lt;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1400" b="1" dirty="0" smtClean="0">
                <a:solidFill>
                  <a:schemeClr val="accent4"/>
                </a:solidFill>
                <a:latin typeface="Arial"/>
                <a:cs typeface="Arial"/>
              </a:rPr>
              <a:t>arg0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 </a:t>
            </a:r>
            <a:r>
              <a:rPr lang="en-US" sz="1400" u="sng" dirty="0" err="1" smtClean="0">
                <a:solidFill>
                  <a:srgbClr val="000000"/>
                </a:solidFill>
                <a:latin typeface="Arial"/>
                <a:cs typeface="Arial"/>
              </a:rPr>
              <a:t>thematicrole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1400" b="1" dirty="0" err="1" smtClean="0">
                <a:solidFill>
                  <a:schemeClr val="accent3"/>
                </a:solidFill>
                <a:latin typeface="Arial"/>
                <a:cs typeface="Arial"/>
              </a:rPr>
              <a:t>agt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frequency="1" type="</a:t>
            </a:r>
            <a:r>
              <a:rPr lang="en-US" sz="1400" b="1" dirty="0" err="1" smtClean="0">
                <a:solidFill>
                  <a:srgbClr val="7030A0"/>
                </a:solidFill>
                <a:latin typeface="Arial"/>
                <a:cs typeface="Arial"/>
              </a:rPr>
              <a:t>s.a</a:t>
            </a:r>
            <a:r>
              <a:rPr lang="en-US" sz="1400" dirty="0" smtClean="0">
                <a:latin typeface="Arial"/>
                <a:cs typeface="Arial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/&gt;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frequency="1" preposition="</a:t>
            </a:r>
            <a:r>
              <a:rPr lang="en-US" sz="1400" b="1" dirty="0" smtClean="0">
                <a:solidFill>
                  <a:srgbClr val="7030A0"/>
                </a:solidFill>
                <a:latin typeface="Arial"/>
                <a:cs typeface="Arial"/>
              </a:rPr>
              <a:t>de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 type="</a:t>
            </a:r>
            <a:r>
              <a:rPr lang="en-US" sz="1400" b="1" dirty="0" smtClean="0">
                <a:solidFill>
                  <a:srgbClr val="7030A0"/>
                </a:solidFill>
                <a:latin typeface="Arial"/>
                <a:cs typeface="Arial"/>
              </a:rPr>
              <a:t>sp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"/&gt;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&lt;/argument&gt;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&lt;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1400" b="1" dirty="0" err="1" smtClean="0">
                <a:solidFill>
                  <a:schemeClr val="accent4"/>
                </a:solidFill>
                <a:latin typeface="Arial"/>
                <a:cs typeface="Arial"/>
              </a:rPr>
              <a:t>argL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frequency="6" preposition="de" type="sp"/&gt;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&lt;/argument&gt;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&lt;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argument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1400" b="1" dirty="0" err="1" smtClean="0">
                <a:solidFill>
                  <a:schemeClr val="accent4"/>
                </a:solidFill>
                <a:latin typeface="Arial"/>
                <a:cs typeface="Arial"/>
              </a:rPr>
              <a:t>argM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 </a:t>
            </a:r>
            <a:r>
              <a:rPr lang="en-US" sz="1400" u="sng" dirty="0" err="1" smtClean="0">
                <a:solidFill>
                  <a:srgbClr val="000000"/>
                </a:solidFill>
                <a:latin typeface="Arial"/>
                <a:cs typeface="Arial"/>
              </a:rPr>
              <a:t>thematicrole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1400" b="1" dirty="0" smtClean="0">
                <a:solidFill>
                  <a:schemeClr val="accent3"/>
                </a:solidFill>
                <a:latin typeface="Arial"/>
                <a:cs typeface="Arial"/>
              </a:rPr>
              <a:t>fin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frequency="1" preposition="</a:t>
            </a:r>
            <a:r>
              <a:rPr lang="en-US" sz="1400" b="1" dirty="0" err="1" smtClean="0">
                <a:solidFill>
                  <a:srgbClr val="7030A0"/>
                </a:solidFill>
                <a:latin typeface="Arial"/>
                <a:cs typeface="Arial"/>
              </a:rPr>
              <a:t>en_favor_de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 type="</a:t>
            </a:r>
            <a:r>
              <a:rPr lang="en-US" sz="1400" b="1" dirty="0" smtClean="0">
                <a:solidFill>
                  <a:srgbClr val="7030A0"/>
                </a:solidFill>
                <a:latin typeface="Arial"/>
                <a:cs typeface="Arial"/>
              </a:rPr>
              <a:t>sp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"/&gt;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	&lt;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reference_modifiers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constituent 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frequency="1" type="</a:t>
            </a:r>
            <a:r>
              <a:rPr lang="en-US" sz="1400" b="1" dirty="0" err="1" smtClean="0">
                <a:solidFill>
                  <a:srgbClr val="7030A0"/>
                </a:solidFill>
                <a:latin typeface="Arial"/>
                <a:cs typeface="Arial"/>
              </a:rPr>
              <a:t>s.a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"/&gt;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</a:t>
            </a:r>
            <a:r>
              <a:rPr lang="es-ES" sz="1400" dirty="0" smtClean="0">
                <a:solidFill>
                  <a:srgbClr val="000000"/>
                </a:solidFill>
                <a:latin typeface="Arial"/>
                <a:cs typeface="Arial"/>
              </a:rPr>
              <a:t>&lt;/reference_modifiers&gt;</a:t>
            </a:r>
          </a:p>
          <a:p>
            <a:pPr>
              <a:buNone/>
            </a:pPr>
            <a:r>
              <a:rPr lang="es-ES" sz="14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&lt;</a:t>
            </a:r>
            <a:r>
              <a:rPr lang="en-US" sz="1400" b="1" dirty="0" err="1" smtClean="0">
                <a:solidFill>
                  <a:srgbClr val="000000"/>
                </a:solidFill>
                <a:latin typeface="Arial"/>
                <a:cs typeface="Arial"/>
              </a:rPr>
              <a:t>specifiers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frequency="3"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postype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indefinite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 type="determiner"/&gt;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frequency="2" type="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"/&gt;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       &lt;</a:t>
            </a:r>
            <a:r>
              <a:rPr lang="en-US" sz="1400" u="sng" dirty="0" smtClean="0">
                <a:solidFill>
                  <a:srgbClr val="000000"/>
                </a:solidFill>
                <a:latin typeface="Arial"/>
                <a:cs typeface="Arial"/>
              </a:rPr>
              <a:t>constituent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frequency="1"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postype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="</a:t>
            </a:r>
            <a:r>
              <a:rPr lang="en-US" sz="1400" b="1" dirty="0" smtClean="0">
                <a:solidFill>
                  <a:srgbClr val="000000"/>
                </a:solidFill>
                <a:latin typeface="Arial"/>
                <a:cs typeface="Arial"/>
              </a:rPr>
              <a:t>demonstrative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" type="determiner"/&gt;</a:t>
            </a: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None/>
            </a:pPr>
            <a:endParaRPr lang="es-ES_tradnl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44" y="0"/>
            <a:ext cx="8586036" cy="67061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"/>
              </a:rPr>
              <a:t>Frame Attributes</a:t>
            </a:r>
            <a:endParaRPr lang="es-ES_tradnl" sz="30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Conector recto de flecha 13"/>
          <p:cNvCxnSpPr/>
          <p:nvPr/>
        </p:nvCxnSpPr>
        <p:spPr>
          <a:xfrm>
            <a:off x="3276600" y="992188"/>
            <a:ext cx="2590800" cy="1588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5867400" y="670610"/>
            <a:ext cx="26615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rial"/>
                <a:cs typeface="Arial"/>
              </a:rPr>
              <a:t>“</a:t>
            </a:r>
            <a:r>
              <a:rPr lang="es-ES_tradnl" dirty="0" err="1" smtClean="0">
                <a:latin typeface="Arial"/>
                <a:cs typeface="Arial"/>
              </a:rPr>
              <a:t>passive</a:t>
            </a:r>
            <a:r>
              <a:rPr lang="es-ES_tradnl" dirty="0" smtClean="0">
                <a:latin typeface="Arial"/>
                <a:cs typeface="Arial"/>
              </a:rPr>
              <a:t>”, “</a:t>
            </a:r>
            <a:r>
              <a:rPr lang="es-ES_tradnl" dirty="0" err="1" smtClean="0">
                <a:latin typeface="Arial"/>
                <a:cs typeface="Arial"/>
              </a:rPr>
              <a:t>causative</a:t>
            </a:r>
            <a:r>
              <a:rPr lang="es-ES_tradnl" dirty="0" smtClean="0">
                <a:latin typeface="Arial"/>
                <a:cs typeface="Arial"/>
              </a:rPr>
              <a:t>”, “</a:t>
            </a:r>
            <a:r>
              <a:rPr lang="es-ES_tradnl" dirty="0" err="1" smtClean="0">
                <a:latin typeface="Arial"/>
                <a:cs typeface="Arial"/>
              </a:rPr>
              <a:t>locative</a:t>
            </a:r>
            <a:r>
              <a:rPr lang="es-ES_tradnl" dirty="0" smtClean="0">
                <a:latin typeface="Arial"/>
                <a:cs typeface="Arial"/>
              </a:rPr>
              <a:t>”, “</a:t>
            </a:r>
            <a:r>
              <a:rPr lang="es-ES_tradnl" dirty="0" err="1" smtClean="0">
                <a:latin typeface="Arial"/>
                <a:cs typeface="Arial"/>
              </a:rPr>
              <a:t>benefactive</a:t>
            </a:r>
            <a:r>
              <a:rPr lang="es-ES_tradnl" dirty="0" smtClean="0">
                <a:latin typeface="Arial"/>
                <a:cs typeface="Arial"/>
              </a:rPr>
              <a:t>”</a:t>
            </a:r>
            <a:endParaRPr lang="es-ES_tradnl" dirty="0">
              <a:latin typeface="Arial"/>
              <a:cs typeface="Arial"/>
            </a:endParaRPr>
          </a:p>
        </p:txBody>
      </p:sp>
      <p:sp>
        <p:nvSpPr>
          <p:cNvPr id="32" name="Cerrar llave 31"/>
          <p:cNvSpPr/>
          <p:nvPr/>
        </p:nvSpPr>
        <p:spPr>
          <a:xfrm>
            <a:off x="6286512" y="1600200"/>
            <a:ext cx="495288" cy="1807259"/>
          </a:xfrm>
          <a:prstGeom prst="rightBrac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3" name="CuadroTexto 32"/>
          <p:cNvSpPr txBox="1"/>
          <p:nvPr/>
        </p:nvSpPr>
        <p:spPr>
          <a:xfrm>
            <a:off x="6781800" y="1928802"/>
            <a:ext cx="2209800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s-ES_tradnl" sz="1600" dirty="0" smtClean="0">
                <a:latin typeface="Arial"/>
                <a:cs typeface="Arial"/>
              </a:rPr>
              <a:t> </a:t>
            </a:r>
            <a:r>
              <a:rPr lang="es-ES_tradnl" sz="1600" dirty="0" err="1" smtClean="0">
                <a:latin typeface="Arial"/>
                <a:cs typeface="Arial"/>
              </a:rPr>
              <a:t>Argument</a:t>
            </a:r>
            <a:r>
              <a:rPr lang="es-ES_tradnl" sz="1600" dirty="0" smtClean="0">
                <a:latin typeface="Arial"/>
                <a:cs typeface="Arial"/>
              </a:rPr>
              <a:t> position</a:t>
            </a:r>
          </a:p>
          <a:p>
            <a:pPr>
              <a:buFont typeface="Arial"/>
              <a:buChar char="•"/>
            </a:pPr>
            <a:r>
              <a:rPr lang="es-ES_tradnl" sz="1600" dirty="0" smtClean="0">
                <a:latin typeface="Arial"/>
                <a:cs typeface="Arial"/>
              </a:rPr>
              <a:t> </a:t>
            </a:r>
            <a:r>
              <a:rPr lang="es-ES_tradnl" sz="1600" dirty="0" err="1" smtClean="0">
                <a:latin typeface="Arial"/>
                <a:cs typeface="Arial"/>
              </a:rPr>
              <a:t>Thematic</a:t>
            </a:r>
            <a:r>
              <a:rPr lang="es-ES_tradnl" sz="1600" dirty="0" smtClean="0">
                <a:latin typeface="Arial"/>
                <a:cs typeface="Arial"/>
              </a:rPr>
              <a:t> Role</a:t>
            </a:r>
          </a:p>
          <a:p>
            <a:pPr>
              <a:buFont typeface="Arial"/>
              <a:buChar char="•"/>
            </a:pPr>
            <a:r>
              <a:rPr lang="es-ES_tradnl" sz="1600" dirty="0" smtClean="0">
                <a:latin typeface="Arial"/>
                <a:cs typeface="Arial"/>
              </a:rPr>
              <a:t> </a:t>
            </a:r>
            <a:r>
              <a:rPr lang="es-ES_tradnl" sz="1600" dirty="0" err="1" smtClean="0">
                <a:latin typeface="Arial"/>
                <a:cs typeface="Arial"/>
              </a:rPr>
              <a:t>Constituents</a:t>
            </a:r>
            <a:r>
              <a:rPr lang="es-ES_tradnl" sz="1600" dirty="0" smtClean="0">
                <a:latin typeface="Arial"/>
                <a:cs typeface="Arial"/>
              </a:rPr>
              <a:t> and </a:t>
            </a:r>
            <a:r>
              <a:rPr lang="es-ES_tradnl" sz="1600" dirty="0" err="1" smtClean="0">
                <a:latin typeface="Arial"/>
                <a:cs typeface="Arial"/>
              </a:rPr>
              <a:t>frequency</a:t>
            </a:r>
            <a:endParaRPr lang="es-ES_tradnl" sz="1600" dirty="0">
              <a:latin typeface="Arial"/>
              <a:cs typeface="Arial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6781800" y="3431738"/>
            <a:ext cx="2054352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</a:t>
            </a:r>
            <a:r>
              <a:rPr lang="es-ES_tradnl" dirty="0" err="1" smtClean="0">
                <a:latin typeface="Arial"/>
              </a:rPr>
              <a:t>article</a:t>
            </a:r>
            <a:r>
              <a:rPr lang="es-ES_tradnl" dirty="0" smtClean="0">
                <a:latin typeface="Arial"/>
              </a:rPr>
              <a:t>”</a:t>
            </a:r>
          </a:p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</a:t>
            </a:r>
            <a:r>
              <a:rPr lang="es-ES_tradnl" dirty="0" err="1" smtClean="0">
                <a:latin typeface="Arial"/>
              </a:rPr>
              <a:t>indefinite</a:t>
            </a:r>
            <a:r>
              <a:rPr lang="es-ES_tradnl" dirty="0" smtClean="0">
                <a:latin typeface="Arial"/>
              </a:rPr>
              <a:t>”</a:t>
            </a:r>
          </a:p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</a:t>
            </a:r>
            <a:r>
              <a:rPr lang="es-ES_tradnl" dirty="0" err="1" smtClean="0">
                <a:latin typeface="Arial"/>
              </a:rPr>
              <a:t>demonstrative</a:t>
            </a:r>
            <a:r>
              <a:rPr lang="es-ES_tradnl" dirty="0" smtClean="0">
                <a:latin typeface="Arial"/>
              </a:rPr>
              <a:t>”</a:t>
            </a:r>
          </a:p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</a:t>
            </a:r>
            <a:r>
              <a:rPr lang="es-ES_tradnl" dirty="0" err="1" smtClean="0">
                <a:latin typeface="Arial"/>
              </a:rPr>
              <a:t>exclamative</a:t>
            </a:r>
            <a:r>
              <a:rPr lang="es-ES_tradnl" dirty="0" smtClean="0">
                <a:latin typeface="Arial"/>
              </a:rPr>
              <a:t>”</a:t>
            </a:r>
          </a:p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"numeral”</a:t>
            </a:r>
          </a:p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</a:t>
            </a:r>
            <a:r>
              <a:rPr lang="es-ES_tradnl" dirty="0" err="1" smtClean="0">
                <a:latin typeface="Arial"/>
              </a:rPr>
              <a:t>interrogative</a:t>
            </a:r>
            <a:r>
              <a:rPr lang="es-ES_tradnl" dirty="0" smtClean="0">
                <a:latin typeface="Arial"/>
              </a:rPr>
              <a:t>”</a:t>
            </a:r>
          </a:p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</a:t>
            </a:r>
            <a:r>
              <a:rPr lang="es-ES_tradnl" dirty="0" err="1" smtClean="0">
                <a:latin typeface="Arial"/>
              </a:rPr>
              <a:t>possessive</a:t>
            </a:r>
            <a:r>
              <a:rPr lang="es-ES_tradnl" dirty="0" smtClean="0">
                <a:latin typeface="Arial"/>
              </a:rPr>
              <a:t>”</a:t>
            </a:r>
          </a:p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"ordinal” </a:t>
            </a:r>
          </a:p>
          <a:p>
            <a:pPr>
              <a:buFont typeface="Arial"/>
              <a:buChar char="•"/>
            </a:pPr>
            <a:r>
              <a:rPr lang="es-ES_tradnl" dirty="0" smtClean="0">
                <a:latin typeface="Arial"/>
              </a:rPr>
              <a:t> "</a:t>
            </a:r>
            <a:r>
              <a:rPr lang="es-ES_tradnl" dirty="0" err="1" smtClean="0">
                <a:latin typeface="Arial"/>
              </a:rPr>
              <a:t>void</a:t>
            </a:r>
            <a:r>
              <a:rPr lang="es-ES_tradnl" dirty="0" smtClean="0">
                <a:latin typeface="Arial"/>
              </a:rPr>
              <a:t>”</a:t>
            </a:r>
            <a:endParaRPr lang="es-ES_tradnl" dirty="0"/>
          </a:p>
        </p:txBody>
      </p:sp>
      <p:cxnSp>
        <p:nvCxnSpPr>
          <p:cNvPr id="38" name="Conector recto de flecha 37"/>
          <p:cNvCxnSpPr/>
          <p:nvPr/>
        </p:nvCxnSpPr>
        <p:spPr>
          <a:xfrm>
            <a:off x="1981200" y="4643446"/>
            <a:ext cx="4800600" cy="1588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5" grpId="0" animBg="1"/>
      <p:bldP spid="34" grpId="0" animBg="1"/>
      <p:bldP spid="23" grpId="0" animBg="1"/>
      <p:bldP spid="24" grpId="0" animBg="1"/>
      <p:bldP spid="22" grpId="0" animBg="1"/>
      <p:bldP spid="8" grpId="0" animBg="1"/>
      <p:bldP spid="18" grpId="0" animBg="1"/>
      <p:bldP spid="32" grpId="0" animBg="1"/>
      <p:bldP spid="33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525963"/>
          </a:xfrm>
        </p:spPr>
        <p:txBody>
          <a:bodyPr>
            <a:normAutofit/>
          </a:bodyPr>
          <a:lstStyle/>
          <a:p>
            <a:r>
              <a:rPr lang="es-ES_tradnl" b="1" dirty="0" err="1" smtClean="0">
                <a:latin typeface="Arial"/>
              </a:rPr>
              <a:t>Introduction</a:t>
            </a:r>
            <a:endParaRPr lang="es-ES_tradnl" b="1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Related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Work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Methodology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AnCora</a:t>
            </a:r>
            <a:r>
              <a:rPr lang="es-ES_tradnl" dirty="0" smtClean="0">
                <a:latin typeface="Arial"/>
              </a:rPr>
              <a:t>-</a:t>
            </a:r>
            <a:r>
              <a:rPr lang="es-ES_tradnl" dirty="0" err="1" smtClean="0">
                <a:latin typeface="Arial"/>
              </a:rPr>
              <a:t>Nom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Conclusions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and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Future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Work</a:t>
            </a:r>
            <a:endParaRPr lang="es-ES_tradnl" dirty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06" y="214290"/>
            <a:ext cx="8920194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err="1" smtClean="0">
                <a:latin typeface="Arial"/>
              </a:rPr>
              <a:t>AnCora</a:t>
            </a:r>
            <a:r>
              <a:rPr lang="en-US" sz="2400" dirty="0" smtClean="0">
                <a:latin typeface="Arial"/>
              </a:rPr>
              <a:t>-Nom:  A Spanish Lexicon of </a:t>
            </a:r>
            <a:r>
              <a:rPr lang="en-US" sz="2400" dirty="0" err="1" smtClean="0">
                <a:latin typeface="Arial"/>
              </a:rPr>
              <a:t>Deverbal</a:t>
            </a:r>
            <a:r>
              <a:rPr lang="en-US" sz="2400" dirty="0" smtClean="0">
                <a:latin typeface="Arial"/>
              </a:rPr>
              <a:t> Nominalizations</a:t>
            </a:r>
            <a:r>
              <a:rPr lang="es-ES_tradnl" sz="2400" dirty="0" smtClean="0">
                <a:latin typeface="Arial"/>
              </a:rPr>
              <a:t> </a:t>
            </a:r>
            <a:endParaRPr lang="es-ES_tradnl" sz="24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8 Conector recto"/>
          <p:cNvCxnSpPr/>
          <p:nvPr/>
        </p:nvCxnSpPr>
        <p:spPr>
          <a:xfrm>
            <a:off x="304800" y="82389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smtClean="0">
                <a:latin typeface="Arial"/>
              </a:rPr>
              <a:t>Quantitative Data</a:t>
            </a:r>
            <a:endParaRPr lang="es-ES_tradnl" sz="3000" dirty="0">
              <a:latin typeface="Arial"/>
            </a:endParaRPr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4040188" cy="962012"/>
          </a:xfrm>
        </p:spPr>
        <p:txBody>
          <a:bodyPr>
            <a:normAutofit/>
          </a:bodyPr>
          <a:lstStyle/>
          <a:p>
            <a:pPr algn="ctr"/>
            <a:r>
              <a:rPr lang="en-GB" sz="2000" dirty="0" smtClean="0">
                <a:latin typeface="Arial"/>
                <a:ea typeface="Times New Roman"/>
                <a:cs typeface="Arial"/>
              </a:rPr>
              <a:t>Table 1: </a:t>
            </a:r>
          </a:p>
          <a:p>
            <a:pPr algn="ctr"/>
            <a:r>
              <a:rPr lang="en-GB" sz="2000" dirty="0" smtClean="0">
                <a:latin typeface="Arial"/>
                <a:ea typeface="Times New Roman"/>
                <a:cs typeface="Arial"/>
              </a:rPr>
              <a:t>Distribution </a:t>
            </a:r>
            <a:r>
              <a:rPr lang="en-GB" sz="2000" dirty="0" smtClean="0">
                <a:latin typeface="Arial"/>
                <a:ea typeface="Times New Roman"/>
                <a:cs typeface="Arial"/>
              </a:rPr>
              <a:t>of nominal senses</a:t>
            </a:r>
            <a:r>
              <a:rPr lang="es-ES_tradnl" sz="2000" dirty="0" smtClean="0">
                <a:latin typeface="Arial"/>
                <a:cs typeface="Arial"/>
              </a:rPr>
              <a:t> </a:t>
            </a:r>
            <a:endParaRPr lang="es-ES_tradnl" sz="2000" dirty="0">
              <a:latin typeface="Arial"/>
              <a:cs typeface="Arial"/>
            </a:endParaRPr>
          </a:p>
        </p:txBody>
      </p:sp>
      <p:sp>
        <p:nvSpPr>
          <p:cNvPr id="10" name="Marcador de texto 9"/>
          <p:cNvSpPr>
            <a:spLocks noGrp="1"/>
          </p:cNvSpPr>
          <p:nvPr>
            <p:ph type="body" sz="half" idx="3"/>
          </p:nvPr>
        </p:nvSpPr>
        <p:spPr>
          <a:xfrm>
            <a:off x="4714877" y="1752600"/>
            <a:ext cx="4041776" cy="96201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GB" sz="2000" dirty="0" smtClean="0">
                <a:latin typeface="Arial"/>
                <a:ea typeface="Times New Roman"/>
                <a:cs typeface="Arial"/>
              </a:rPr>
              <a:t>Table 2: </a:t>
            </a:r>
          </a:p>
          <a:p>
            <a:pPr algn="ctr"/>
            <a:r>
              <a:rPr lang="en-GB" sz="2000" dirty="0" smtClean="0">
                <a:latin typeface="Arial"/>
                <a:ea typeface="Times New Roman"/>
                <a:cs typeface="Arial"/>
              </a:rPr>
              <a:t>Distribution of senses taking into account argument realization </a:t>
            </a:r>
            <a:endParaRPr lang="es-ES_tradnl" sz="2000" dirty="0">
              <a:latin typeface="Arial"/>
              <a:ea typeface="Times New Roman"/>
              <a:cs typeface="Arial"/>
            </a:endParaRPr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sz="quarter" idx="2"/>
          </p:nvPr>
        </p:nvGraphicFramePr>
        <p:xfrm>
          <a:off x="457200" y="3148328"/>
          <a:ext cx="4040188" cy="22275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95400"/>
                <a:gridCol w="990600"/>
                <a:gridCol w="990600"/>
                <a:gridCol w="763588"/>
              </a:tblGrid>
              <a:tr h="85088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Denotation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Lexicalized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Non</a:t>
                      </a:r>
                      <a:r>
                        <a:rPr lang="en-GB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lexicalized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Event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631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631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Result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1,771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1,886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Underspecified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s-ES_trad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490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492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es-ES_trad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2,892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3,094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13" name="Marcador de contenido 12"/>
          <p:cNvGraphicFramePr>
            <a:graphicFrameLocks noGrp="1"/>
          </p:cNvGraphicFramePr>
          <p:nvPr>
            <p:ph sz="quarter" idx="4"/>
          </p:nvPr>
        </p:nvGraphicFramePr>
        <p:xfrm>
          <a:off x="4714876" y="3143248"/>
          <a:ext cx="4041776" cy="22250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57535"/>
                <a:gridCol w="685800"/>
                <a:gridCol w="914400"/>
                <a:gridCol w="1284041"/>
              </a:tblGrid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 Arguments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Event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Result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Underspecified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s-ES_tradnl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499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R="287655" indent="180340" algn="ctr">
                        <a:spcAft>
                          <a:spcPts val="0"/>
                        </a:spcAft>
                        <a:tabLst>
                          <a:tab pos="425450" algn="l"/>
                        </a:tabLs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s-ES_tradnl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336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603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R="287655" indent="180340" algn="ctr">
                        <a:spcAft>
                          <a:spcPts val="0"/>
                        </a:spcAft>
                        <a:tabLst>
                          <a:tab pos="425450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312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s-ES_tradnl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168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340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R="287655" indent="180340" algn="ctr">
                        <a:spcAft>
                          <a:spcPts val="0"/>
                        </a:spcAft>
                        <a:tabLst>
                          <a:tab pos="425450" algn="l"/>
                        </a:tabLs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111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More than 2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es-ES_trad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444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R="287655" indent="180340" algn="ctr">
                        <a:spcAft>
                          <a:spcPts val="0"/>
                        </a:spcAft>
                        <a:tabLst>
                          <a:tab pos="425450" algn="l"/>
                        </a:tabLs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s-ES_tradnl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631</a:t>
                      </a:r>
                      <a:endParaRPr lang="es-ES_trad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1,886</a:t>
                      </a:r>
                      <a:endParaRPr lang="es-ES_tradnl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R="287655" indent="180340" algn="ctr">
                        <a:spcAft>
                          <a:spcPts val="0"/>
                        </a:spcAft>
                        <a:tabLst>
                          <a:tab pos="425450" algn="l"/>
                        </a:tabLs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492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2971800" y="6407944"/>
            <a:ext cx="2350681" cy="365125"/>
          </a:xfrm>
        </p:spPr>
        <p:txBody>
          <a:bodyPr/>
          <a:lstStyle/>
          <a:p>
            <a:r>
              <a:rPr dirty="0"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pic>
        <p:nvPicPr>
          <p:cNvPr id="14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>
                <a:latin typeface="Arial"/>
              </a:rPr>
              <a:t>Introduction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Related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Work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Methodology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AnCora</a:t>
            </a:r>
            <a:r>
              <a:rPr lang="es-ES_tradnl" dirty="0" smtClean="0">
                <a:latin typeface="Arial"/>
              </a:rPr>
              <a:t>-</a:t>
            </a:r>
            <a:r>
              <a:rPr lang="es-ES_tradnl" dirty="0" err="1" smtClean="0">
                <a:latin typeface="Arial"/>
              </a:rPr>
              <a:t>Nom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b="1" dirty="0" err="1" smtClean="0">
                <a:latin typeface="Arial"/>
              </a:rPr>
              <a:t>Conclusions</a:t>
            </a:r>
            <a:r>
              <a:rPr lang="es-ES_tradnl" b="1" dirty="0" smtClean="0">
                <a:latin typeface="Arial"/>
              </a:rPr>
              <a:t> </a:t>
            </a:r>
            <a:r>
              <a:rPr lang="es-ES_tradnl" b="1" dirty="0" err="1" smtClean="0">
                <a:latin typeface="Arial"/>
              </a:rPr>
              <a:t>and</a:t>
            </a:r>
            <a:r>
              <a:rPr lang="es-ES_tradnl" b="1" dirty="0" smtClean="0">
                <a:latin typeface="Arial"/>
              </a:rPr>
              <a:t> </a:t>
            </a:r>
            <a:r>
              <a:rPr lang="es-ES_tradnl" b="1" dirty="0" err="1" smtClean="0">
                <a:latin typeface="Arial"/>
              </a:rPr>
              <a:t>Future</a:t>
            </a:r>
            <a:r>
              <a:rPr lang="es-ES_tradnl" b="1" dirty="0" smtClean="0">
                <a:latin typeface="Arial"/>
              </a:rPr>
              <a:t> </a:t>
            </a:r>
            <a:r>
              <a:rPr lang="es-ES_tradnl" b="1" dirty="0" err="1" smtClean="0">
                <a:latin typeface="Arial"/>
              </a:rPr>
              <a:t>Work</a:t>
            </a:r>
            <a:endParaRPr lang="es-ES_tradnl" b="1" dirty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err="1" smtClean="0">
                <a:latin typeface="Arial"/>
              </a:rPr>
              <a:t>AnCora</a:t>
            </a:r>
            <a:r>
              <a:rPr lang="en-US" sz="2400" dirty="0" smtClean="0">
                <a:latin typeface="Arial"/>
              </a:rPr>
              <a:t>-Nom:  A Spanish Lexicon of </a:t>
            </a:r>
            <a:r>
              <a:rPr lang="en-US" sz="2400" dirty="0" err="1" smtClean="0">
                <a:latin typeface="Arial"/>
              </a:rPr>
              <a:t>Deverbal</a:t>
            </a:r>
            <a:r>
              <a:rPr lang="en-US" sz="2400" dirty="0" smtClean="0">
                <a:latin typeface="Arial"/>
              </a:rPr>
              <a:t> Nominalizations</a:t>
            </a:r>
            <a:r>
              <a:rPr lang="es-ES_tradnl" sz="2400" dirty="0" smtClean="0">
                <a:latin typeface="Arial"/>
              </a:rPr>
              <a:t> </a:t>
            </a:r>
            <a:endParaRPr lang="es-ES_tradnl" sz="24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7 Conector recto"/>
          <p:cNvCxnSpPr/>
          <p:nvPr/>
        </p:nvCxnSpPr>
        <p:spPr>
          <a:xfrm>
            <a:off x="304800" y="91440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01752" y="1371600"/>
            <a:ext cx="8842248" cy="50333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s-ES_tradnl" dirty="0" err="1" smtClean="0">
                <a:latin typeface="Arial"/>
                <a:cs typeface="Arial"/>
              </a:rPr>
              <a:t>AnCora-Nom</a:t>
            </a:r>
            <a:r>
              <a:rPr lang="es-ES_tradnl" dirty="0" smtClean="0">
                <a:latin typeface="Arial"/>
                <a:cs typeface="Arial"/>
              </a:rPr>
              <a:t>: New lexical </a:t>
            </a:r>
            <a:r>
              <a:rPr lang="es-ES_tradnl" dirty="0" err="1" smtClean="0">
                <a:latin typeface="Arial"/>
                <a:cs typeface="Arial"/>
              </a:rPr>
              <a:t>resource</a:t>
            </a:r>
            <a:endParaRPr lang="en-GB" sz="8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endParaRPr lang="en-GB" sz="8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/>
                <a:cs typeface="Arial"/>
              </a:rPr>
              <a:t>1,655 lexical entries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of </a:t>
            </a:r>
            <a:r>
              <a:rPr lang="en-US" dirty="0" smtClean="0">
                <a:latin typeface="Arial"/>
                <a:cs typeface="Arial"/>
              </a:rPr>
              <a:t>Spanish </a:t>
            </a:r>
            <a:r>
              <a:rPr lang="en-GB" dirty="0" err="1" smtClean="0">
                <a:latin typeface="Arial"/>
                <a:cs typeface="Arial"/>
              </a:rPr>
              <a:t>deverbal</a:t>
            </a:r>
            <a:r>
              <a:rPr lang="en-GB" dirty="0" smtClean="0">
                <a:latin typeface="Arial"/>
                <a:cs typeface="Arial"/>
              </a:rPr>
              <a:t> nominalizations</a:t>
            </a:r>
            <a:endParaRPr lang="en-GB" strike="sngStrike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endParaRPr lang="en-GB" sz="8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/>
                <a:cs typeface="Arial"/>
              </a:rPr>
              <a:t>Developed from the information encoded in the </a:t>
            </a:r>
            <a:r>
              <a:rPr lang="en-GB" dirty="0" err="1" smtClean="0">
                <a:latin typeface="Arial"/>
                <a:cs typeface="Arial"/>
              </a:rPr>
              <a:t>AnCora</a:t>
            </a:r>
            <a:r>
              <a:rPr lang="en-GB" dirty="0" smtClean="0">
                <a:latin typeface="Arial"/>
                <a:cs typeface="Arial"/>
              </a:rPr>
              <a:t>-Es corpus.</a:t>
            </a:r>
          </a:p>
          <a:p>
            <a:pPr>
              <a:spcAft>
                <a:spcPts val="600"/>
              </a:spcAft>
            </a:pPr>
            <a:endParaRPr lang="en-GB" sz="8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GB" dirty="0" smtClean="0">
                <a:latin typeface="Arial"/>
                <a:cs typeface="Arial"/>
              </a:rPr>
              <a:t>Linked to the </a:t>
            </a:r>
            <a:r>
              <a:rPr lang="en-GB" dirty="0" err="1" smtClean="0">
                <a:latin typeface="Arial"/>
                <a:cs typeface="Arial"/>
              </a:rPr>
              <a:t>AnCora</a:t>
            </a:r>
            <a:r>
              <a:rPr lang="en-GB" dirty="0" smtClean="0">
                <a:latin typeface="Arial"/>
                <a:cs typeface="Arial"/>
              </a:rPr>
              <a:t>-Es corpus and to the </a:t>
            </a:r>
            <a:r>
              <a:rPr lang="en-GB" dirty="0" err="1" smtClean="0">
                <a:latin typeface="Arial"/>
                <a:cs typeface="Arial"/>
              </a:rPr>
              <a:t>AnCora</a:t>
            </a:r>
            <a:r>
              <a:rPr lang="en-GB" dirty="0" smtClean="0">
                <a:latin typeface="Arial"/>
                <a:cs typeface="Arial"/>
              </a:rPr>
              <a:t>-Verb Spanish lexicon</a:t>
            </a:r>
            <a:endParaRPr lang="en-GB" sz="800" dirty="0" smtClean="0">
              <a:latin typeface="Arial"/>
              <a:cs typeface="Arial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572000" cy="365760"/>
          </a:xfrm>
        </p:spPr>
        <p:txBody>
          <a:bodyPr/>
          <a:lstStyle/>
          <a:p>
            <a:r>
              <a:rPr smtClean="0"/>
              <a:t>CBA 2010    </a:t>
            </a:r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>
                <a:latin typeface="Arial"/>
                <a:cs typeface="Arial"/>
              </a:rPr>
              <a:t>Conclusions</a:t>
            </a:r>
            <a:r>
              <a:rPr lang="es-ES_tradnl" dirty="0" smtClean="0">
                <a:latin typeface="Arial"/>
                <a:cs typeface="Arial"/>
              </a:rPr>
              <a:t> </a:t>
            </a:r>
            <a:endParaRPr lang="es-ES_tradnl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01752" y="1371600"/>
            <a:ext cx="8842248" cy="50333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s-ES_tradnl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s-ES_tradnl" dirty="0" err="1" smtClean="0">
                <a:latin typeface="Arial"/>
                <a:cs typeface="Arial"/>
              </a:rPr>
              <a:t>AnCora</a:t>
            </a:r>
            <a:r>
              <a:rPr lang="es-ES_tradnl" dirty="0" smtClean="0">
                <a:latin typeface="Arial"/>
                <a:cs typeface="Arial"/>
              </a:rPr>
              <a:t>-</a:t>
            </a:r>
            <a:r>
              <a:rPr lang="es-ES_tradnl" dirty="0" err="1" smtClean="0">
                <a:latin typeface="Arial"/>
                <a:cs typeface="Arial"/>
              </a:rPr>
              <a:t>Nom</a:t>
            </a:r>
            <a:r>
              <a:rPr lang="es-ES_tradnl" dirty="0" smtClean="0">
                <a:latin typeface="Arial"/>
                <a:cs typeface="Arial"/>
              </a:rPr>
              <a:t> as </a:t>
            </a:r>
            <a:r>
              <a:rPr lang="es-ES_tradnl" dirty="0" err="1" smtClean="0">
                <a:latin typeface="Arial"/>
                <a:cs typeface="Arial"/>
              </a:rPr>
              <a:t>input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of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the</a:t>
            </a:r>
            <a:r>
              <a:rPr lang="es-ES_tradnl" dirty="0" smtClean="0">
                <a:latin typeface="Arial"/>
                <a:cs typeface="Arial"/>
              </a:rPr>
              <a:t> ADN-</a:t>
            </a:r>
            <a:r>
              <a:rPr lang="es-ES_tradnl" dirty="0" err="1" smtClean="0">
                <a:latin typeface="Arial"/>
                <a:cs typeface="Arial"/>
              </a:rPr>
              <a:t>classifier</a:t>
            </a:r>
            <a:endParaRPr lang="es-ES_tradnl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endParaRPr lang="es-ES_tradnl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s-ES_tradnl" dirty="0" err="1" smtClean="0">
                <a:latin typeface="Arial"/>
                <a:cs typeface="Arial"/>
              </a:rPr>
              <a:t>Enlarge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this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lexicon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with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deadjectival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nominalizations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and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relational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nouns</a:t>
            </a:r>
            <a:endParaRPr lang="en-GB" sz="4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endParaRPr lang="en-GB" sz="800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s-ES_tradnl" dirty="0" err="1" smtClean="0">
                <a:latin typeface="Arial"/>
                <a:cs typeface="Arial"/>
              </a:rPr>
              <a:t>Build</a:t>
            </a:r>
            <a:r>
              <a:rPr lang="es-ES_tradnl" dirty="0" smtClean="0">
                <a:latin typeface="Arial"/>
                <a:cs typeface="Arial"/>
              </a:rPr>
              <a:t> a </a:t>
            </a:r>
            <a:r>
              <a:rPr lang="es-ES_tradnl" dirty="0" err="1" smtClean="0">
                <a:latin typeface="Arial"/>
                <a:cs typeface="Arial"/>
              </a:rPr>
              <a:t>Catalan</a:t>
            </a:r>
            <a:r>
              <a:rPr lang="es-ES_tradnl" dirty="0" smtClean="0">
                <a:latin typeface="Arial"/>
                <a:cs typeface="Arial"/>
              </a:rPr>
              <a:t> deverbal </a:t>
            </a:r>
            <a:r>
              <a:rPr lang="es-ES_tradnl" dirty="0" err="1" smtClean="0">
                <a:latin typeface="Arial"/>
                <a:cs typeface="Arial"/>
              </a:rPr>
              <a:t>nominalization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lexicon</a:t>
            </a:r>
            <a:endParaRPr lang="en-GB" dirty="0" smtClean="0"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endParaRPr lang="en-GB" sz="800" dirty="0" smtClean="0">
              <a:latin typeface="Arial"/>
              <a:cs typeface="Arial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572000" cy="365760"/>
          </a:xfrm>
        </p:spPr>
        <p:txBody>
          <a:bodyPr/>
          <a:lstStyle/>
          <a:p>
            <a:r>
              <a:rPr smtClean="0"/>
              <a:t>CBA 2010    </a:t>
            </a:r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>
                <a:latin typeface="Arial"/>
                <a:cs typeface="Arial"/>
              </a:rPr>
              <a:t>Current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and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Future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work</a:t>
            </a:r>
            <a:endParaRPr lang="es-ES_tradnl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66244"/>
            <a:ext cx="7772400" cy="2296711"/>
          </a:xfrm>
        </p:spPr>
        <p:txBody>
          <a:bodyPr/>
          <a:lstStyle/>
          <a:p>
            <a:pPr algn="ctr"/>
            <a:r>
              <a:rPr lang="es-ES_tradnl" dirty="0" err="1" smtClean="0">
                <a:latin typeface="Arial"/>
                <a:cs typeface="Arial"/>
              </a:rPr>
              <a:t>Thank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you</a:t>
            </a:r>
            <a:r>
              <a:rPr lang="es-ES_tradnl" dirty="0" smtClean="0">
                <a:latin typeface="Arial"/>
                <a:cs typeface="Arial"/>
              </a:rPr>
              <a:t/>
            </a:r>
            <a:br>
              <a:rPr lang="es-ES_tradnl" dirty="0" smtClean="0">
                <a:latin typeface="Arial"/>
                <a:cs typeface="Arial"/>
              </a:rPr>
            </a:br>
            <a:r>
              <a:rPr lang="es-ES_tradnl" dirty="0" smtClean="0">
                <a:latin typeface="Arial"/>
                <a:cs typeface="Arial"/>
              </a:rPr>
              <a:t/>
            </a:r>
            <a:br>
              <a:rPr lang="es-ES_tradnl" dirty="0" smtClean="0">
                <a:latin typeface="Arial"/>
                <a:cs typeface="Arial"/>
              </a:rPr>
            </a:br>
            <a:r>
              <a:rPr lang="es-ES_tradnl" dirty="0" err="1" smtClean="0">
                <a:latin typeface="Arial"/>
                <a:cs typeface="Arial"/>
              </a:rPr>
              <a:t>Any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question</a:t>
            </a:r>
            <a:r>
              <a:rPr lang="es-ES_tradnl" dirty="0" smtClean="0">
                <a:latin typeface="Arial"/>
                <a:cs typeface="Arial"/>
              </a:rPr>
              <a:t>? </a:t>
            </a:r>
            <a:endParaRPr lang="es-ES_tradnl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200" y="1481329"/>
            <a:ext cx="8534400" cy="3376432"/>
          </a:xfrm>
        </p:spPr>
        <p:txBody>
          <a:bodyPr>
            <a:normAutofit/>
          </a:bodyPr>
          <a:lstStyle/>
          <a:p>
            <a:endParaRPr lang="es-ES" i="1" dirty="0" smtClean="0"/>
          </a:p>
          <a:p>
            <a:r>
              <a:rPr lang="es-ES" sz="2000" i="1" dirty="0" smtClean="0">
                <a:latin typeface="Arial"/>
                <a:cs typeface="Arial"/>
              </a:rPr>
              <a:t>La solución pasaba por </a:t>
            </a:r>
            <a:r>
              <a:rPr lang="es-ES" sz="2400" b="1" i="1" dirty="0" smtClean="0">
                <a:latin typeface="Arial"/>
                <a:cs typeface="Arial"/>
              </a:rPr>
              <a:t>[abaratar el despido]</a:t>
            </a:r>
            <a:r>
              <a:rPr lang="es-ES" sz="2000" i="1" dirty="0" smtClean="0">
                <a:latin typeface="Arial"/>
                <a:cs typeface="Arial"/>
              </a:rPr>
              <a:t>.</a:t>
            </a:r>
            <a:endParaRPr lang="es-ES_tradnl" sz="2000" i="1" dirty="0" smtClean="0">
              <a:latin typeface="Arial"/>
              <a:cs typeface="Arial"/>
            </a:endParaRPr>
          </a:p>
          <a:p>
            <a:r>
              <a:rPr lang="es-ES" sz="2000" dirty="0" smtClean="0">
                <a:latin typeface="Arial"/>
                <a:cs typeface="Arial"/>
              </a:rPr>
              <a:t>‘The solution was to</a:t>
            </a:r>
            <a:r>
              <a:rPr lang="es-ES" sz="2000" b="1" dirty="0" smtClean="0">
                <a:latin typeface="Arial"/>
                <a:cs typeface="Arial"/>
              </a:rPr>
              <a:t> </a:t>
            </a:r>
            <a:r>
              <a:rPr lang="es-ES" sz="2000" dirty="0" smtClean="0">
                <a:latin typeface="Arial"/>
                <a:cs typeface="Arial"/>
              </a:rPr>
              <a:t>make dismissal cheaper’</a:t>
            </a:r>
          </a:p>
          <a:p>
            <a:pPr>
              <a:buNone/>
            </a:pPr>
            <a:r>
              <a:rPr lang="es-ES" sz="2000" dirty="0" smtClean="0">
                <a:latin typeface="Arial"/>
                <a:cs typeface="Arial"/>
              </a:rPr>
              <a:t> </a:t>
            </a:r>
          </a:p>
          <a:p>
            <a:r>
              <a:rPr lang="es-ES" sz="2000" dirty="0" smtClean="0">
                <a:latin typeface="Arial"/>
                <a:cs typeface="Arial"/>
              </a:rPr>
              <a:t> </a:t>
            </a:r>
            <a:r>
              <a:rPr lang="es-ES" sz="2000" i="1" dirty="0" smtClean="0">
                <a:latin typeface="Arial"/>
                <a:cs typeface="Arial"/>
              </a:rPr>
              <a:t>La solución consistía en </a:t>
            </a:r>
            <a:r>
              <a:rPr lang="es-ES" sz="2400" b="1" i="1" dirty="0" smtClean="0">
                <a:latin typeface="Arial"/>
                <a:cs typeface="Arial"/>
              </a:rPr>
              <a:t>[el abaratamiento del despido].</a:t>
            </a:r>
            <a:endParaRPr lang="es-ES_tradnl" sz="2000" b="1" i="1" dirty="0" smtClean="0">
              <a:latin typeface="Arial"/>
              <a:cs typeface="Arial"/>
            </a:endParaRPr>
          </a:p>
          <a:p>
            <a:r>
              <a:rPr lang="es-ES" sz="2000" i="1" dirty="0" smtClean="0">
                <a:latin typeface="Arial"/>
                <a:cs typeface="Arial"/>
              </a:rPr>
              <a:t> </a:t>
            </a:r>
            <a:r>
              <a:rPr lang="en-GB" sz="2000" dirty="0" smtClean="0">
                <a:latin typeface="Arial"/>
                <a:cs typeface="Arial"/>
              </a:rPr>
              <a:t>‘The solution consisted of the cost reduction of dismissal’. </a:t>
            </a:r>
            <a:endParaRPr lang="es-ES_tradnl" sz="2000" dirty="0" smtClean="0">
              <a:latin typeface="Arial"/>
              <a:cs typeface="Arial"/>
            </a:endParaRPr>
          </a:p>
          <a:p>
            <a:pPr lvl="1"/>
            <a:endParaRPr lang="es-ES_tradnl" dirty="0" smtClean="0">
              <a:latin typeface="Arial"/>
              <a:cs typeface="Arial"/>
            </a:endParaRPr>
          </a:p>
          <a:p>
            <a:endParaRPr lang="es-ES_tradnl" dirty="0" smtClean="0">
              <a:latin typeface="Arial"/>
              <a:cs typeface="Arial"/>
            </a:endParaRPr>
          </a:p>
          <a:p>
            <a:pPr>
              <a:buNone/>
            </a:pPr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45719"/>
          </a:xfrm>
        </p:spPr>
        <p:txBody>
          <a:bodyPr/>
          <a:lstStyle/>
          <a:p>
            <a:r>
              <a:rPr smtClean="0"/>
              <a:t>CBA 2010    </a:t>
            </a:r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err="1" smtClean="0">
                <a:latin typeface="Arial"/>
                <a:cs typeface="Arial"/>
              </a:rPr>
              <a:t>Introduction</a:t>
            </a:r>
            <a:endParaRPr lang="es-ES_tradnl" sz="3200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267086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lecha abajo 5"/>
          <p:cNvSpPr/>
          <p:nvPr/>
        </p:nvSpPr>
        <p:spPr>
          <a:xfrm>
            <a:off x="4343400" y="4038600"/>
            <a:ext cx="762000" cy="685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CuadroTexto"/>
          <p:cNvSpPr txBox="1"/>
          <p:nvPr/>
        </p:nvSpPr>
        <p:spPr>
          <a:xfrm>
            <a:off x="857224" y="4857761"/>
            <a:ext cx="7467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s-ES_tradnl" sz="2000" b="1" dirty="0" smtClean="0">
                <a:latin typeface="Arial"/>
                <a:cs typeface="Arial"/>
              </a:rPr>
              <a:t>Deverbal </a:t>
            </a:r>
            <a:r>
              <a:rPr lang="es-ES_tradnl" sz="2000" b="1" dirty="0" err="1" smtClean="0">
                <a:latin typeface="Arial"/>
                <a:cs typeface="Arial"/>
              </a:rPr>
              <a:t>nominalizations</a:t>
            </a:r>
            <a:r>
              <a:rPr lang="es-ES_tradnl" sz="2000" b="1" dirty="0" smtClean="0">
                <a:latin typeface="Arial"/>
                <a:cs typeface="Arial"/>
              </a:rPr>
              <a:t> </a:t>
            </a:r>
            <a:r>
              <a:rPr lang="es-ES_tradnl" sz="2000" b="1" dirty="0" err="1" smtClean="0">
                <a:latin typeface="Arial"/>
                <a:cs typeface="Arial"/>
              </a:rPr>
              <a:t>contain</a:t>
            </a:r>
            <a:r>
              <a:rPr lang="es-ES_tradnl" sz="2000" b="1" dirty="0" smtClean="0">
                <a:latin typeface="Arial"/>
                <a:cs typeface="Arial"/>
              </a:rPr>
              <a:t> </a:t>
            </a:r>
            <a:r>
              <a:rPr lang="es-ES_tradnl" sz="2000" b="1" dirty="0" err="1" smtClean="0">
                <a:latin typeface="Arial"/>
                <a:cs typeface="Arial"/>
              </a:rPr>
              <a:t>rich</a:t>
            </a:r>
            <a:r>
              <a:rPr lang="es-ES_tradnl" sz="2000" b="1" dirty="0" smtClean="0">
                <a:latin typeface="Arial"/>
                <a:cs typeface="Arial"/>
              </a:rPr>
              <a:t> </a:t>
            </a:r>
            <a:r>
              <a:rPr lang="es-ES_tradnl" sz="2000" b="1" dirty="0" err="1" smtClean="0">
                <a:latin typeface="Arial"/>
                <a:cs typeface="Arial"/>
              </a:rPr>
              <a:t>semantic</a:t>
            </a:r>
            <a:r>
              <a:rPr lang="es-ES_tradnl" sz="2000" b="1" dirty="0" smtClean="0">
                <a:latin typeface="Arial"/>
                <a:cs typeface="Arial"/>
              </a:rPr>
              <a:t> </a:t>
            </a:r>
            <a:r>
              <a:rPr lang="es-ES_tradnl" sz="2000" b="1" dirty="0" err="1" smtClean="0">
                <a:latin typeface="Arial"/>
                <a:cs typeface="Arial"/>
              </a:rPr>
              <a:t>information</a:t>
            </a:r>
            <a:endParaRPr lang="es-ES_tradnl" sz="2000" b="1" dirty="0" smtClean="0">
              <a:latin typeface="Arial"/>
              <a:cs typeface="Arial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err="1" smtClean="0">
                <a:latin typeface="Arial"/>
                <a:cs typeface="Arial"/>
              </a:rPr>
              <a:t>New</a:t>
            </a:r>
            <a:r>
              <a:rPr lang="es-ES_tradnl" sz="2800" dirty="0" smtClean="0">
                <a:latin typeface="Arial"/>
                <a:cs typeface="Arial"/>
              </a:rPr>
              <a:t> </a:t>
            </a:r>
            <a:r>
              <a:rPr lang="es-ES_tradnl" sz="2800" dirty="0" err="1" smtClean="0">
                <a:latin typeface="Arial"/>
                <a:cs typeface="Arial"/>
              </a:rPr>
              <a:t>lexical</a:t>
            </a:r>
            <a:r>
              <a:rPr lang="es-ES_tradnl" sz="2800" dirty="0" smtClean="0">
                <a:latin typeface="Arial"/>
                <a:cs typeface="Arial"/>
              </a:rPr>
              <a:t> </a:t>
            </a:r>
            <a:r>
              <a:rPr lang="es-ES_tradnl" sz="2800" dirty="0" err="1" smtClean="0">
                <a:latin typeface="Arial"/>
                <a:cs typeface="Arial"/>
              </a:rPr>
              <a:t>resource</a:t>
            </a:r>
            <a:r>
              <a:rPr lang="es-ES_tradnl" sz="2800" dirty="0" smtClean="0">
                <a:latin typeface="Arial"/>
                <a:cs typeface="Arial"/>
              </a:rPr>
              <a:t>: </a:t>
            </a:r>
            <a:r>
              <a:rPr lang="es-ES_tradnl" sz="2800" b="1" dirty="0" err="1" smtClean="0">
                <a:latin typeface="Arial"/>
                <a:cs typeface="Arial"/>
              </a:rPr>
              <a:t>AnCora</a:t>
            </a:r>
            <a:r>
              <a:rPr lang="es-ES_tradnl" sz="2800" b="1" dirty="0" smtClean="0">
                <a:latin typeface="Arial"/>
                <a:cs typeface="Arial"/>
              </a:rPr>
              <a:t>-</a:t>
            </a:r>
            <a:r>
              <a:rPr lang="es-ES_tradnl" sz="2800" b="1" dirty="0" err="1" smtClean="0">
                <a:latin typeface="Arial"/>
                <a:cs typeface="Arial"/>
              </a:rPr>
              <a:t>Nom</a:t>
            </a:r>
            <a:endParaRPr lang="es-ES_tradnl" sz="2000" b="1" strike="sngStrike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s-ES_tradnl" sz="800" dirty="0" smtClean="0">
              <a:latin typeface="Arial"/>
              <a:cs typeface="Arial"/>
            </a:endParaRPr>
          </a:p>
          <a:p>
            <a:pPr lvl="1"/>
            <a:r>
              <a:rPr lang="es-ES_tradnl" dirty="0" smtClean="0">
                <a:latin typeface="Arial"/>
                <a:cs typeface="Arial"/>
              </a:rPr>
              <a:t>Deverbal </a:t>
            </a:r>
            <a:r>
              <a:rPr lang="es-ES_tradnl" dirty="0" err="1" smtClean="0">
                <a:latin typeface="Arial"/>
                <a:cs typeface="Arial"/>
              </a:rPr>
              <a:t>nominalizations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from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AnCora</a:t>
            </a:r>
            <a:r>
              <a:rPr lang="es-ES_tradnl" dirty="0" smtClean="0">
                <a:latin typeface="Arial"/>
                <a:cs typeface="Arial"/>
              </a:rPr>
              <a:t>-Es: </a:t>
            </a:r>
            <a:r>
              <a:rPr lang="es-ES_tradnl" b="1" dirty="0" smtClean="0">
                <a:latin typeface="Arial"/>
                <a:cs typeface="Arial"/>
              </a:rPr>
              <a:t>1,655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lemmas</a:t>
            </a:r>
            <a:endParaRPr lang="es-ES_tradnl" dirty="0" smtClean="0">
              <a:latin typeface="Arial"/>
              <a:cs typeface="Arial"/>
            </a:endParaRPr>
          </a:p>
          <a:p>
            <a:pPr lvl="1">
              <a:buNone/>
            </a:pPr>
            <a:endParaRPr lang="es-ES_tradnl" dirty="0" smtClean="0">
              <a:latin typeface="Arial"/>
              <a:cs typeface="Arial"/>
            </a:endParaRPr>
          </a:p>
          <a:p>
            <a:pPr lvl="1"/>
            <a:r>
              <a:rPr lang="es-ES_tradnl" dirty="0" err="1" smtClean="0">
                <a:latin typeface="Arial"/>
                <a:cs typeface="Arial"/>
              </a:rPr>
              <a:t>Semantic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Information</a:t>
            </a:r>
            <a:r>
              <a:rPr lang="es-ES_tradnl" dirty="0" smtClean="0">
                <a:latin typeface="Arial"/>
                <a:cs typeface="Arial"/>
              </a:rPr>
              <a:t> </a:t>
            </a:r>
          </a:p>
          <a:p>
            <a:pPr lvl="2"/>
            <a:r>
              <a:rPr lang="es-ES_tradnl" b="1" dirty="0" err="1" smtClean="0">
                <a:latin typeface="Arial"/>
                <a:cs typeface="Arial"/>
              </a:rPr>
              <a:t>Argument</a:t>
            </a:r>
            <a:r>
              <a:rPr lang="es-ES_tradnl" b="1" dirty="0" smtClean="0">
                <a:latin typeface="Arial"/>
                <a:cs typeface="Arial"/>
              </a:rPr>
              <a:t> </a:t>
            </a:r>
            <a:r>
              <a:rPr lang="es-ES_tradnl" b="1" dirty="0" err="1" smtClean="0">
                <a:latin typeface="Arial"/>
                <a:cs typeface="Arial"/>
              </a:rPr>
              <a:t>Structure</a:t>
            </a:r>
            <a:endParaRPr lang="es-ES_tradnl" sz="600" b="1" dirty="0" smtClean="0">
              <a:latin typeface="Arial"/>
              <a:cs typeface="Arial"/>
            </a:endParaRPr>
          </a:p>
          <a:p>
            <a:pPr lvl="2"/>
            <a:r>
              <a:rPr lang="es-ES_tradnl" b="1" dirty="0" err="1" smtClean="0">
                <a:latin typeface="Arial"/>
                <a:cs typeface="Arial"/>
              </a:rPr>
              <a:t>Denotation</a:t>
            </a:r>
            <a:r>
              <a:rPr lang="es-ES_tradnl" b="1" dirty="0" smtClean="0">
                <a:latin typeface="Arial"/>
                <a:cs typeface="Arial"/>
              </a:rPr>
              <a:t> </a:t>
            </a:r>
            <a:r>
              <a:rPr lang="es-ES_tradnl" b="1" dirty="0" err="1" smtClean="0">
                <a:latin typeface="Arial"/>
                <a:cs typeface="Arial"/>
              </a:rPr>
              <a:t>type</a:t>
            </a:r>
            <a:r>
              <a:rPr lang="es-ES_tradnl" dirty="0" smtClean="0">
                <a:latin typeface="Arial"/>
                <a:cs typeface="Arial"/>
              </a:rPr>
              <a:t>: </a:t>
            </a:r>
            <a:r>
              <a:rPr lang="en-GB" dirty="0" smtClean="0">
                <a:latin typeface="Arial"/>
                <a:cs typeface="Arial"/>
              </a:rPr>
              <a:t>event, result, and underspecified</a:t>
            </a:r>
          </a:p>
          <a:p>
            <a:pPr lvl="2"/>
            <a:endParaRPr lang="es-ES_tradnl" dirty="0" smtClean="0">
              <a:latin typeface="Arial"/>
              <a:cs typeface="Arial"/>
            </a:endParaRPr>
          </a:p>
          <a:p>
            <a:pPr lvl="1"/>
            <a:r>
              <a:rPr lang="es-ES_tradnl" dirty="0" err="1" smtClean="0">
                <a:latin typeface="Arial"/>
                <a:cs typeface="Arial"/>
              </a:rPr>
              <a:t>Morhosyntactic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information</a:t>
            </a:r>
            <a:endParaRPr lang="es-ES_tradnl" dirty="0" smtClean="0">
              <a:latin typeface="Arial"/>
              <a:cs typeface="Arial"/>
            </a:endParaRPr>
          </a:p>
          <a:p>
            <a:pPr lvl="2"/>
            <a:r>
              <a:rPr lang="es-ES_tradnl" b="1" dirty="0" err="1" smtClean="0">
                <a:latin typeface="Arial"/>
                <a:cs typeface="Arial"/>
              </a:rPr>
              <a:t>Specifiers</a:t>
            </a:r>
            <a:endParaRPr lang="es-ES_tradnl" b="1" dirty="0" smtClean="0">
              <a:latin typeface="Arial"/>
              <a:cs typeface="Arial"/>
            </a:endParaRPr>
          </a:p>
          <a:p>
            <a:pPr lvl="2"/>
            <a:r>
              <a:rPr lang="es-ES_tradnl" b="1" dirty="0" err="1" smtClean="0">
                <a:latin typeface="Arial"/>
                <a:cs typeface="Arial"/>
              </a:rPr>
              <a:t>Plurality</a:t>
            </a:r>
            <a:endParaRPr lang="es-ES_tradnl" b="1" dirty="0" smtClean="0">
              <a:latin typeface="Arial"/>
              <a:cs typeface="Arial"/>
            </a:endParaRPr>
          </a:p>
          <a:p>
            <a:pPr lvl="2"/>
            <a:r>
              <a:rPr lang="es-ES_tradnl" b="1" dirty="0" err="1" smtClean="0">
                <a:latin typeface="Arial"/>
                <a:cs typeface="Arial"/>
              </a:rPr>
              <a:t>Constituents</a:t>
            </a:r>
            <a:endParaRPr lang="es-ES_tradnl" b="1" dirty="0" smtClean="0">
              <a:latin typeface="Arial"/>
              <a:cs typeface="Arial"/>
            </a:endParaRPr>
          </a:p>
          <a:p>
            <a:pPr lvl="1"/>
            <a:endParaRPr lang="es-ES_tradnl" dirty="0" smtClean="0">
              <a:latin typeface="Arial"/>
              <a:cs typeface="Arial"/>
            </a:endParaRPr>
          </a:p>
          <a:p>
            <a:pPr lvl="1"/>
            <a:endParaRPr lang="es-ES_tradnl" dirty="0" smtClean="0">
              <a:latin typeface="Arial"/>
              <a:cs typeface="Arial"/>
            </a:endParaRPr>
          </a:p>
          <a:p>
            <a:endParaRPr lang="es-ES_tradnl" dirty="0" smtClean="0"/>
          </a:p>
          <a:p>
            <a:endParaRPr lang="es-ES_tradnl" b="1" dirty="0" smtClean="0"/>
          </a:p>
          <a:p>
            <a:pPr>
              <a:buNone/>
            </a:pPr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45719"/>
          </a:xfrm>
        </p:spPr>
        <p:txBody>
          <a:bodyPr/>
          <a:lstStyle/>
          <a:p>
            <a:r>
              <a:rPr smtClean="0"/>
              <a:t>CBA 2010    </a:t>
            </a:r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err="1" smtClean="0">
                <a:latin typeface="Arial"/>
                <a:cs typeface="Arial"/>
              </a:rPr>
              <a:t>Introduction</a:t>
            </a:r>
            <a:endParaRPr lang="es-ES_tradnl" sz="3200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267086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sz="800" dirty="0" smtClean="0">
              <a:latin typeface="Arial"/>
              <a:cs typeface="Arial"/>
            </a:endParaRPr>
          </a:p>
          <a:p>
            <a:r>
              <a:rPr lang="es-ES_tradnl" sz="2400" b="1" dirty="0" err="1" smtClean="0">
                <a:latin typeface="Arial"/>
                <a:cs typeface="Arial"/>
              </a:rPr>
              <a:t>AnCora</a:t>
            </a:r>
            <a:r>
              <a:rPr lang="es-ES_tradnl" sz="2400" b="1" dirty="0" smtClean="0">
                <a:latin typeface="Arial"/>
                <a:cs typeface="Arial"/>
              </a:rPr>
              <a:t>-</a:t>
            </a:r>
            <a:r>
              <a:rPr lang="es-ES_tradnl" sz="2400" b="1" dirty="0" err="1" smtClean="0">
                <a:latin typeface="Arial"/>
                <a:cs typeface="Arial"/>
              </a:rPr>
              <a:t>Nom</a:t>
            </a:r>
            <a:r>
              <a:rPr lang="es-ES_tradnl" sz="2400" dirty="0" smtClean="0">
                <a:latin typeface="Arial"/>
                <a:cs typeface="Arial"/>
              </a:rPr>
              <a:t>: 1,655 </a:t>
            </a:r>
            <a:r>
              <a:rPr lang="es-ES_tradnl" sz="2400" dirty="0" err="1" smtClean="0">
                <a:latin typeface="Arial"/>
                <a:cs typeface="Arial"/>
              </a:rPr>
              <a:t>lexical</a:t>
            </a:r>
            <a:r>
              <a:rPr lang="es-ES_tradnl" sz="2400" dirty="0" smtClean="0">
                <a:latin typeface="Arial"/>
                <a:cs typeface="Arial"/>
              </a:rPr>
              <a:t> </a:t>
            </a:r>
            <a:r>
              <a:rPr lang="es-ES_tradnl" sz="2400" dirty="0" err="1" smtClean="0">
                <a:latin typeface="Arial"/>
                <a:cs typeface="Arial"/>
              </a:rPr>
              <a:t>entries</a:t>
            </a:r>
            <a:r>
              <a:rPr lang="en-GB" sz="2400" dirty="0" smtClean="0">
                <a:latin typeface="Arial"/>
                <a:cs typeface="Arial"/>
              </a:rPr>
              <a:t> linked to those of the corresponding verbs.</a:t>
            </a:r>
          </a:p>
          <a:p>
            <a:endParaRPr lang="en-GB" sz="2400" dirty="0" smtClean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NLP approach:  helpful for information extraction tasks.</a:t>
            </a:r>
          </a:p>
          <a:p>
            <a:endParaRPr lang="en-GB" sz="24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Linguistic approach: an excellent resource for studying the argument realization of both nouns and verbs.</a:t>
            </a:r>
            <a:endParaRPr lang="es-ES_tradnl" sz="2400" dirty="0" smtClean="0">
              <a:latin typeface="Arial"/>
              <a:cs typeface="Arial"/>
            </a:endParaRPr>
          </a:p>
          <a:p>
            <a:pPr lvl="1"/>
            <a:endParaRPr lang="es-ES_tradnl" dirty="0" smtClean="0">
              <a:latin typeface="Arial"/>
              <a:cs typeface="Arial"/>
            </a:endParaRPr>
          </a:p>
          <a:p>
            <a:endParaRPr lang="es-ES_tradnl" dirty="0" smtClean="0"/>
          </a:p>
          <a:p>
            <a:endParaRPr lang="es-ES_tradnl" b="1" dirty="0" smtClean="0"/>
          </a:p>
          <a:p>
            <a:pPr>
              <a:buNone/>
            </a:pPr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45719"/>
          </a:xfrm>
        </p:spPr>
        <p:txBody>
          <a:bodyPr/>
          <a:lstStyle/>
          <a:p>
            <a:r>
              <a:rPr smtClean="0"/>
              <a:t>CBA 2010    </a:t>
            </a:r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 err="1" smtClean="0">
                <a:latin typeface="Arial"/>
                <a:cs typeface="Arial"/>
              </a:rPr>
              <a:t>Introduction</a:t>
            </a:r>
            <a:endParaRPr lang="es-ES_tradnl" sz="3200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267086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>
                <a:latin typeface="Arial"/>
              </a:rPr>
              <a:t>Introduction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s-ES_tradnl" dirty="0" smtClean="0">
                <a:latin typeface="Arial"/>
                <a:cs typeface="Arial"/>
              </a:rPr>
              <a:t> </a:t>
            </a:r>
          </a:p>
          <a:p>
            <a:pPr>
              <a:buNone/>
            </a:pPr>
            <a:endParaRPr lang="es-ES_tradnl" dirty="0" smtClean="0">
              <a:latin typeface="Arial"/>
            </a:endParaRPr>
          </a:p>
          <a:p>
            <a:r>
              <a:rPr lang="es-ES_tradnl" b="1" dirty="0" err="1" smtClean="0">
                <a:latin typeface="Arial"/>
              </a:rPr>
              <a:t>Related</a:t>
            </a:r>
            <a:r>
              <a:rPr lang="es-ES_tradnl" b="1" dirty="0" smtClean="0">
                <a:latin typeface="Arial"/>
              </a:rPr>
              <a:t> </a:t>
            </a:r>
            <a:r>
              <a:rPr lang="es-ES_tradnl" b="1" dirty="0" err="1" smtClean="0">
                <a:latin typeface="Arial"/>
              </a:rPr>
              <a:t>Work</a:t>
            </a:r>
            <a:endParaRPr lang="es-ES_tradnl" b="1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Methodology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AnCora</a:t>
            </a:r>
            <a:r>
              <a:rPr lang="es-ES_tradnl" dirty="0" smtClean="0">
                <a:latin typeface="Arial"/>
              </a:rPr>
              <a:t>-</a:t>
            </a:r>
            <a:r>
              <a:rPr lang="es-ES_tradnl" dirty="0" err="1" smtClean="0">
                <a:latin typeface="Arial"/>
              </a:rPr>
              <a:t>Nom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Conclusions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and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Future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Work</a:t>
            </a:r>
            <a:endParaRPr lang="es-ES_tradnl" dirty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14290"/>
            <a:ext cx="8991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err="1" smtClean="0">
                <a:latin typeface="Arial"/>
              </a:rPr>
              <a:t>AnCora</a:t>
            </a:r>
            <a:r>
              <a:rPr lang="en-US" sz="2400" dirty="0" smtClean="0">
                <a:latin typeface="Arial"/>
              </a:rPr>
              <a:t>-Nom:  A Spanish Lexicon of </a:t>
            </a:r>
            <a:r>
              <a:rPr lang="en-US" sz="2400" dirty="0" err="1" smtClean="0">
                <a:latin typeface="Arial"/>
              </a:rPr>
              <a:t>Deverbal</a:t>
            </a:r>
            <a:r>
              <a:rPr lang="en-US" sz="2400" dirty="0" smtClean="0">
                <a:latin typeface="Arial"/>
              </a:rPr>
              <a:t> Nominalizations</a:t>
            </a:r>
            <a:r>
              <a:rPr lang="es-ES_tradnl" sz="2400" dirty="0" smtClean="0">
                <a:latin typeface="Arial"/>
              </a:rPr>
              <a:t> </a:t>
            </a:r>
            <a:endParaRPr lang="es-ES_tradnl" sz="24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7 Conector recto"/>
          <p:cNvCxnSpPr/>
          <p:nvPr/>
        </p:nvCxnSpPr>
        <p:spPr>
          <a:xfrm>
            <a:off x="304800" y="82389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04800" y="1285860"/>
            <a:ext cx="8689848" cy="425056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s-ES_tradnl" sz="2400" dirty="0" smtClean="0">
                <a:latin typeface="Arial"/>
                <a:cs typeface="Arial"/>
              </a:rPr>
              <a:t>NOMLEX </a:t>
            </a:r>
            <a:r>
              <a:rPr lang="en-GB" sz="2400" dirty="0" smtClean="0">
                <a:latin typeface="Arial"/>
                <a:cs typeface="Arial"/>
              </a:rPr>
              <a:t>(Macleod et al., 1998)</a:t>
            </a:r>
            <a:endParaRPr lang="en-GB" sz="700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/>
                <a:cs typeface="Arial"/>
              </a:rPr>
              <a:t>NOMLEX-PLUS (Meyers et al., 2004)</a:t>
            </a:r>
            <a:endParaRPr lang="en-GB" sz="700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/>
                <a:cs typeface="Arial"/>
              </a:rPr>
              <a:t>Berkeley </a:t>
            </a:r>
            <a:r>
              <a:rPr lang="en-GB" sz="2400" dirty="0" err="1" smtClean="0">
                <a:latin typeface="Arial"/>
                <a:cs typeface="Arial"/>
              </a:rPr>
              <a:t>FrameNet</a:t>
            </a:r>
            <a:r>
              <a:rPr lang="en-GB" sz="2400" dirty="0" smtClean="0">
                <a:latin typeface="Arial"/>
                <a:cs typeface="Arial"/>
              </a:rPr>
              <a:t> Project (</a:t>
            </a:r>
            <a:r>
              <a:rPr lang="en-GB" sz="2400" dirty="0" err="1" smtClean="0">
                <a:latin typeface="Arial"/>
                <a:cs typeface="Arial"/>
              </a:rPr>
              <a:t>Ruppenhoffer</a:t>
            </a:r>
            <a:r>
              <a:rPr lang="en-GB" sz="2400" dirty="0" smtClean="0">
                <a:latin typeface="Arial"/>
                <a:cs typeface="Arial"/>
              </a:rPr>
              <a:t> et al., 2006)</a:t>
            </a:r>
            <a:endParaRPr lang="en-GB" sz="700" dirty="0" smtClean="0">
              <a:latin typeface="Arial"/>
              <a:cs typeface="Arial"/>
            </a:endParaRPr>
          </a:p>
          <a:p>
            <a:pPr lvl="1">
              <a:spcAft>
                <a:spcPts val="1200"/>
              </a:spcAft>
            </a:pPr>
            <a:r>
              <a:rPr lang="en-GB" sz="2000" dirty="0" smtClean="0">
                <a:latin typeface="Arial"/>
                <a:cs typeface="Arial"/>
              </a:rPr>
              <a:t>Spanish </a:t>
            </a:r>
            <a:r>
              <a:rPr lang="en-GB" sz="2000" dirty="0" err="1" smtClean="0">
                <a:latin typeface="Arial"/>
                <a:cs typeface="Arial"/>
              </a:rPr>
              <a:t>FrameNet</a:t>
            </a:r>
            <a:r>
              <a:rPr lang="en-GB" sz="2000" dirty="0" smtClean="0">
                <a:latin typeface="Arial"/>
                <a:cs typeface="Arial"/>
              </a:rPr>
              <a:t> (</a:t>
            </a:r>
            <a:r>
              <a:rPr lang="en-GB" sz="2000" dirty="0" err="1" smtClean="0">
                <a:latin typeface="Arial"/>
                <a:cs typeface="Arial"/>
              </a:rPr>
              <a:t>Subirats</a:t>
            </a:r>
            <a:r>
              <a:rPr lang="en-GB" sz="2000" dirty="0" smtClean="0">
                <a:latin typeface="Arial"/>
                <a:cs typeface="Arial"/>
              </a:rPr>
              <a:t>, 2009) </a:t>
            </a:r>
            <a:endParaRPr lang="en-GB" sz="300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/>
                <a:cs typeface="Arial"/>
              </a:rPr>
              <a:t>The Essex Database of Russian Verbs and their Nominalizations (Spencer and </a:t>
            </a:r>
            <a:r>
              <a:rPr lang="en-GB" sz="2400" dirty="0" err="1" smtClean="0">
                <a:latin typeface="Arial"/>
                <a:cs typeface="Arial"/>
              </a:rPr>
              <a:t>Zaretskaya</a:t>
            </a:r>
            <a:r>
              <a:rPr lang="en-GB" sz="2400" dirty="0" smtClean="0">
                <a:latin typeface="Arial"/>
                <a:cs typeface="Arial"/>
              </a:rPr>
              <a:t>, 1999)</a:t>
            </a:r>
            <a:endParaRPr lang="en-GB" sz="700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GB" sz="2400" dirty="0" smtClean="0">
                <a:latin typeface="Arial"/>
                <a:cs typeface="Arial"/>
              </a:rPr>
              <a:t>NOMAGE lexicon (</a:t>
            </a:r>
            <a:r>
              <a:rPr lang="en-GB" sz="2400" dirty="0" err="1" smtClean="0">
                <a:latin typeface="Arial"/>
                <a:cs typeface="Arial"/>
              </a:rPr>
              <a:t>Balvet</a:t>
            </a:r>
            <a:r>
              <a:rPr lang="en-GB" sz="2400" dirty="0" smtClean="0">
                <a:latin typeface="Arial"/>
                <a:cs typeface="Arial"/>
              </a:rPr>
              <a:t> et al., 2010)</a:t>
            </a:r>
            <a:endParaRPr lang="en-GB" sz="700" dirty="0" smtClean="0">
              <a:latin typeface="Arial"/>
              <a:cs typeface="Arial"/>
            </a:endParaRPr>
          </a:p>
          <a:p>
            <a:pPr algn="ctr">
              <a:spcAft>
                <a:spcPts val="600"/>
              </a:spcAft>
              <a:buNone/>
            </a:pPr>
            <a:endParaRPr lang="en-GB" sz="2400" b="1" dirty="0" smtClean="0">
              <a:latin typeface="Arial"/>
              <a:cs typeface="Arial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572000" cy="365760"/>
          </a:xfrm>
        </p:spPr>
        <p:txBody>
          <a:bodyPr/>
          <a:lstStyle/>
          <a:p>
            <a:r>
              <a:rPr smtClean="0"/>
              <a:t>CBA 2010    </a:t>
            </a:r>
            <a:endParaRPr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dirty="0" err="1" smtClean="0">
                <a:latin typeface="Arial"/>
                <a:cs typeface="Arial"/>
              </a:rPr>
              <a:t>Related</a:t>
            </a:r>
            <a:r>
              <a:rPr lang="es-ES_tradnl" sz="3200" dirty="0" smtClean="0">
                <a:latin typeface="Arial"/>
                <a:cs typeface="Arial"/>
              </a:rPr>
              <a:t> </a:t>
            </a:r>
            <a:r>
              <a:rPr lang="es-ES_tradnl" sz="3200" dirty="0" err="1" smtClean="0">
                <a:latin typeface="Arial"/>
                <a:cs typeface="Arial"/>
              </a:rPr>
              <a:t>Work</a:t>
            </a:r>
            <a:endParaRPr lang="es-ES_tradnl" sz="3200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Flecha abajo"/>
          <p:cNvSpPr/>
          <p:nvPr/>
        </p:nvSpPr>
        <p:spPr>
          <a:xfrm>
            <a:off x="3662354" y="4893479"/>
            <a:ext cx="981084" cy="64294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1785918" y="5536421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/>
                <a:cs typeface="Arial"/>
              </a:rPr>
              <a:t>Manually build </a:t>
            </a:r>
            <a:r>
              <a:rPr lang="en-GB" sz="2400" b="1" i="1" dirty="0" smtClean="0">
                <a:latin typeface="Arial"/>
                <a:cs typeface="Arial"/>
              </a:rPr>
              <a:t>vs</a:t>
            </a:r>
            <a:r>
              <a:rPr lang="en-GB" sz="2400" b="1" dirty="0" smtClean="0">
                <a:latin typeface="Arial"/>
                <a:cs typeface="Arial"/>
              </a:rPr>
              <a:t>. automatically obtained  </a:t>
            </a:r>
            <a:endParaRPr lang="es-ES_tradnl" sz="2400" b="1" dirty="0" smtClean="0">
              <a:latin typeface="Arial"/>
              <a:cs typeface="Arial"/>
            </a:endParaRPr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err="1" smtClean="0">
                <a:latin typeface="Arial"/>
              </a:rPr>
              <a:t>Introduction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Related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Work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b="1" dirty="0" err="1" smtClean="0">
                <a:latin typeface="Arial"/>
              </a:rPr>
              <a:t>Methodology</a:t>
            </a:r>
            <a:endParaRPr lang="es-ES_tradnl" b="1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AnCora</a:t>
            </a:r>
            <a:r>
              <a:rPr lang="es-ES_tradnl" dirty="0" smtClean="0">
                <a:latin typeface="Arial"/>
              </a:rPr>
              <a:t>-</a:t>
            </a:r>
            <a:r>
              <a:rPr lang="es-ES_tradnl" dirty="0" err="1" smtClean="0">
                <a:latin typeface="Arial"/>
              </a:rPr>
              <a:t>Nom</a:t>
            </a:r>
            <a:endParaRPr lang="es-ES_tradnl" dirty="0" smtClean="0">
              <a:latin typeface="Arial"/>
            </a:endParaRPr>
          </a:p>
          <a:p>
            <a:endParaRPr lang="es-ES_tradnl" dirty="0" smtClean="0">
              <a:latin typeface="Arial"/>
            </a:endParaRPr>
          </a:p>
          <a:p>
            <a:r>
              <a:rPr lang="es-ES_tradnl" dirty="0" err="1" smtClean="0">
                <a:latin typeface="Arial"/>
              </a:rPr>
              <a:t>Conclusions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and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Future</a:t>
            </a:r>
            <a:r>
              <a:rPr lang="es-ES_tradnl" dirty="0" smtClean="0">
                <a:latin typeface="Arial"/>
              </a:rPr>
              <a:t> </a:t>
            </a:r>
            <a:r>
              <a:rPr lang="es-ES_tradnl" dirty="0" err="1" smtClean="0">
                <a:latin typeface="Arial"/>
              </a:rPr>
              <a:t>Work</a:t>
            </a:r>
            <a:endParaRPr lang="es-ES_tradnl" dirty="0">
              <a:latin typeface="Arial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419600" cy="359896"/>
          </a:xfrm>
        </p:spPr>
        <p:txBody>
          <a:bodyPr/>
          <a:lstStyle/>
          <a:p>
            <a:r>
              <a:rPr smtClean="0">
                <a:latin typeface="Arial"/>
              </a:rPr>
              <a:t>CBA 2010    </a:t>
            </a:r>
            <a:endParaRPr dirty="0">
              <a:latin typeface="Arial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14290"/>
            <a:ext cx="86868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err="1" smtClean="0">
                <a:latin typeface="Arial"/>
              </a:rPr>
              <a:t>AnCora</a:t>
            </a:r>
            <a:r>
              <a:rPr lang="en-US" sz="2400" dirty="0" smtClean="0">
                <a:latin typeface="Arial"/>
              </a:rPr>
              <a:t>-Nom:  A Spanish Lexicon of </a:t>
            </a:r>
            <a:r>
              <a:rPr lang="en-US" sz="2400" dirty="0" err="1" smtClean="0">
                <a:latin typeface="Arial"/>
              </a:rPr>
              <a:t>Deverbal</a:t>
            </a:r>
            <a:r>
              <a:rPr lang="en-US" sz="2400" dirty="0" smtClean="0">
                <a:latin typeface="Arial"/>
              </a:rPr>
              <a:t> Nominalizations</a:t>
            </a:r>
            <a:r>
              <a:rPr lang="es-ES_tradnl" sz="2400" dirty="0" smtClean="0">
                <a:latin typeface="Arial"/>
              </a:rPr>
              <a:t> </a:t>
            </a:r>
            <a:endParaRPr lang="es-ES_tradnl" sz="2400" dirty="0">
              <a:latin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7 Conector recto"/>
          <p:cNvCxnSpPr/>
          <p:nvPr/>
        </p:nvCxnSpPr>
        <p:spPr>
          <a:xfrm>
            <a:off x="142844" y="82389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01752" y="1527048"/>
            <a:ext cx="8534400" cy="4572000"/>
          </a:xfrm>
        </p:spPr>
        <p:txBody>
          <a:bodyPr>
            <a:normAutofit/>
          </a:bodyPr>
          <a:lstStyle/>
          <a:p>
            <a:pPr algn="just"/>
            <a:endParaRPr lang="es-ES_tradnl" dirty="0" smtClean="0">
              <a:latin typeface="Arial"/>
              <a:cs typeface="Arial"/>
            </a:endParaRPr>
          </a:p>
          <a:p>
            <a:pPr lvl="3" algn="just">
              <a:spcBef>
                <a:spcPts val="1550"/>
              </a:spcBef>
              <a:spcAft>
                <a:spcPts val="1200"/>
              </a:spcAft>
              <a:buNone/>
            </a:pPr>
            <a:r>
              <a:rPr lang="es-ES_tradnl" sz="2400" dirty="0" smtClean="0">
                <a:latin typeface="Arial"/>
                <a:cs typeface="Arial"/>
              </a:rPr>
              <a:t>ANCORA-ES                             ANCORA-NOM</a:t>
            </a:r>
          </a:p>
          <a:p>
            <a:pPr lvl="3" algn="just">
              <a:buNone/>
            </a:pPr>
            <a:endParaRPr lang="es-ES_tradnl" sz="2400" dirty="0" smtClean="0">
              <a:latin typeface="Arial"/>
              <a:cs typeface="Arial"/>
            </a:endParaRPr>
          </a:p>
          <a:p>
            <a:pPr lvl="3" algn="just">
              <a:buNone/>
            </a:pPr>
            <a:endParaRPr lang="es-ES_tradnl" sz="2400" dirty="0" smtClean="0">
              <a:latin typeface="Arial"/>
              <a:cs typeface="Arial"/>
            </a:endParaRPr>
          </a:p>
          <a:p>
            <a:pPr lvl="3" algn="just">
              <a:buNone/>
            </a:pPr>
            <a:endParaRPr lang="es-ES_tradnl" sz="2400" dirty="0" smtClean="0">
              <a:latin typeface="Arial"/>
              <a:cs typeface="Arial"/>
            </a:endParaRPr>
          </a:p>
          <a:p>
            <a:pPr algn="just">
              <a:buNone/>
            </a:pPr>
            <a:endParaRPr lang="es-ES_tradnl" sz="3200" dirty="0" smtClean="0">
              <a:latin typeface="Arial"/>
              <a:cs typeface="Arial"/>
            </a:endParaRPr>
          </a:p>
          <a:p>
            <a:pPr algn="just"/>
            <a:r>
              <a:rPr lang="es-ES_tradnl" sz="3200" dirty="0" err="1" smtClean="0">
                <a:latin typeface="Arial"/>
                <a:cs typeface="Arial"/>
              </a:rPr>
              <a:t>AnCora</a:t>
            </a:r>
            <a:r>
              <a:rPr lang="es-ES_tradnl" sz="3200" dirty="0" smtClean="0">
                <a:latin typeface="Arial"/>
                <a:cs typeface="Arial"/>
              </a:rPr>
              <a:t>-</a:t>
            </a:r>
            <a:r>
              <a:rPr lang="es-ES_tradnl" sz="3200" dirty="0" err="1" smtClean="0">
                <a:latin typeface="Arial"/>
                <a:cs typeface="Arial"/>
              </a:rPr>
              <a:t>Nom</a:t>
            </a:r>
            <a:r>
              <a:rPr lang="es-ES_tradnl" sz="3200" dirty="0" smtClean="0">
                <a:latin typeface="Arial"/>
                <a:cs typeface="Arial"/>
              </a:rPr>
              <a:t> </a:t>
            </a:r>
            <a:r>
              <a:rPr lang="es-ES_tradnl" sz="3200" dirty="0" err="1" smtClean="0">
                <a:latin typeface="Arial"/>
                <a:cs typeface="Arial"/>
              </a:rPr>
              <a:t>represents</a:t>
            </a:r>
            <a:r>
              <a:rPr lang="es-ES_tradnl" sz="3200" dirty="0" smtClean="0">
                <a:latin typeface="Arial"/>
                <a:cs typeface="Arial"/>
              </a:rPr>
              <a:t> in </a:t>
            </a:r>
            <a:r>
              <a:rPr lang="es-ES_tradnl" sz="3200" dirty="0" err="1" smtClean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lang="es-ES_tradnl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s-ES_tradnl" sz="3200" dirty="0" smtClean="0">
                <a:latin typeface="Arial"/>
                <a:cs typeface="Arial"/>
              </a:rPr>
              <a:t>lexical </a:t>
            </a:r>
            <a:r>
              <a:rPr lang="es-ES_tradnl" sz="3200" dirty="0" err="1" smtClean="0">
                <a:latin typeface="Arial"/>
                <a:cs typeface="Arial"/>
              </a:rPr>
              <a:t>entry</a:t>
            </a:r>
            <a:r>
              <a:rPr lang="es-ES_tradnl" sz="3200" dirty="0" smtClean="0">
                <a:latin typeface="Arial"/>
                <a:cs typeface="Arial"/>
              </a:rPr>
              <a:t> </a:t>
            </a:r>
            <a:r>
              <a:rPr lang="es-ES_tradnl" sz="3200" dirty="0" err="1" smtClean="0">
                <a:latin typeface="Arial"/>
                <a:cs typeface="Arial"/>
              </a:rPr>
              <a:t>the</a:t>
            </a:r>
            <a:r>
              <a:rPr lang="es-ES_tradnl" sz="3200" dirty="0" smtClean="0">
                <a:latin typeface="Arial"/>
                <a:cs typeface="Arial"/>
              </a:rPr>
              <a:t> </a:t>
            </a:r>
            <a:r>
              <a:rPr lang="es-ES_tradnl" sz="3200" dirty="0" err="1" smtClean="0">
                <a:latin typeface="Arial"/>
                <a:cs typeface="Arial"/>
              </a:rPr>
              <a:t>information</a:t>
            </a:r>
            <a:r>
              <a:rPr lang="es-ES_tradnl" sz="3200" dirty="0" smtClean="0">
                <a:latin typeface="Arial"/>
                <a:cs typeface="Arial"/>
              </a:rPr>
              <a:t> </a:t>
            </a:r>
            <a:r>
              <a:rPr lang="es-ES_tradnl" sz="3200" dirty="0" err="1" smtClean="0">
                <a:latin typeface="Arial"/>
                <a:cs typeface="Arial"/>
              </a:rPr>
              <a:t>coded</a:t>
            </a:r>
            <a:r>
              <a:rPr lang="es-ES_tradnl" sz="3200" dirty="0" smtClean="0">
                <a:latin typeface="Arial"/>
                <a:cs typeface="Arial"/>
              </a:rPr>
              <a:t> in </a:t>
            </a:r>
            <a:r>
              <a:rPr lang="es-ES_tradnl" sz="3200" dirty="0" err="1" smtClean="0">
                <a:latin typeface="Arial"/>
                <a:cs typeface="Arial"/>
              </a:rPr>
              <a:t>AnCora</a:t>
            </a:r>
            <a:r>
              <a:rPr lang="es-ES_tradnl" sz="3200" dirty="0" smtClean="0">
                <a:latin typeface="Arial"/>
                <a:cs typeface="Arial"/>
              </a:rPr>
              <a:t>-Es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4953000" cy="359896"/>
          </a:xfrm>
        </p:spPr>
        <p:txBody>
          <a:bodyPr/>
          <a:lstStyle/>
          <a:p>
            <a:r>
              <a:rPr smtClean="0"/>
              <a:t>CBA 2010    </a:t>
            </a:r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>
                <a:latin typeface="Arial"/>
                <a:cs typeface="Arial"/>
              </a:rPr>
              <a:t>Methodology</a:t>
            </a:r>
            <a:endParaRPr lang="es-ES_tradnl" dirty="0">
              <a:latin typeface="Arial"/>
              <a:cs typeface="Arial"/>
            </a:endParaRPr>
          </a:p>
        </p:txBody>
      </p:sp>
      <p:pic>
        <p:nvPicPr>
          <p:cNvPr id="7" name="Picture 2" descr="Color grafi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8485" y="6410848"/>
            <a:ext cx="1743115" cy="28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ángulo 5"/>
          <p:cNvSpPr/>
          <p:nvPr/>
        </p:nvSpPr>
        <p:spPr>
          <a:xfrm>
            <a:off x="914400" y="1795272"/>
            <a:ext cx="2586030" cy="1133662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Flecha derecha 7"/>
          <p:cNvSpPr/>
          <p:nvPr/>
        </p:nvSpPr>
        <p:spPr>
          <a:xfrm>
            <a:off x="3857620" y="1905000"/>
            <a:ext cx="1071570" cy="80962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ángulo 8"/>
          <p:cNvSpPr/>
          <p:nvPr/>
        </p:nvSpPr>
        <p:spPr>
          <a:xfrm>
            <a:off x="5257800" y="1795272"/>
            <a:ext cx="2671786" cy="1133662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CuadroTexto 10"/>
          <p:cNvSpPr txBox="1"/>
          <p:nvPr/>
        </p:nvSpPr>
        <p:spPr>
          <a:xfrm>
            <a:off x="301752" y="3544823"/>
            <a:ext cx="1831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rial"/>
                <a:cs typeface="Arial"/>
              </a:rPr>
              <a:t>500</a:t>
            </a:r>
            <a:r>
              <a:rPr lang="es-ES_tradnl" dirty="0" smtClean="0">
                <a:solidFill>
                  <a:srgbClr val="000000"/>
                </a:solidFill>
                <a:latin typeface="Arial"/>
                <a:cs typeface="Arial"/>
              </a:rPr>
              <a:t>,0</a:t>
            </a:r>
            <a:r>
              <a:rPr lang="es-ES_tradnl" dirty="0" smtClean="0">
                <a:latin typeface="Arial"/>
                <a:cs typeface="Arial"/>
              </a:rPr>
              <a:t>00-word </a:t>
            </a:r>
            <a:r>
              <a:rPr lang="es-ES_tradnl" dirty="0" err="1" smtClean="0">
                <a:latin typeface="Arial"/>
                <a:cs typeface="Arial"/>
              </a:rPr>
              <a:t>Spanish</a:t>
            </a:r>
            <a:r>
              <a:rPr lang="es-ES_tradnl" dirty="0" smtClean="0">
                <a:latin typeface="Arial"/>
                <a:cs typeface="Arial"/>
              </a:rPr>
              <a:t> corpus</a:t>
            </a:r>
            <a:endParaRPr lang="es-ES_tradnl" dirty="0">
              <a:latin typeface="Arial"/>
              <a:cs typeface="Arial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rot="10800000" flipV="1">
            <a:off x="1219200" y="2928934"/>
            <a:ext cx="781032" cy="481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2285984" y="3544823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solidFill>
                  <a:srgbClr val="000000"/>
                </a:solidFill>
                <a:latin typeface="Arial"/>
                <a:cs typeface="Arial"/>
              </a:rPr>
              <a:t>23,</a:t>
            </a:r>
            <a:r>
              <a:rPr lang="es-ES_tradnl" dirty="0" smtClean="0">
                <a:latin typeface="Arial"/>
                <a:cs typeface="Arial"/>
              </a:rPr>
              <a:t>000 deverbal </a:t>
            </a:r>
            <a:r>
              <a:rPr lang="es-ES_tradnl" dirty="0" err="1" smtClean="0">
                <a:latin typeface="Arial"/>
                <a:cs typeface="Arial"/>
              </a:rPr>
              <a:t>nominalization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tokens</a:t>
            </a:r>
            <a:endParaRPr lang="es-ES_tradnl" dirty="0">
              <a:latin typeface="Arial"/>
              <a:cs typeface="Arial"/>
            </a:endParaRPr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2438400" y="2928143"/>
            <a:ext cx="776278" cy="4824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rot="5400000">
            <a:off x="6122238" y="3236084"/>
            <a:ext cx="61588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5105400" y="3544823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rial"/>
                <a:cs typeface="Arial"/>
              </a:rPr>
              <a:t>1,655 </a:t>
            </a:r>
            <a:r>
              <a:rPr lang="es-ES_tradnl" dirty="0" err="1" smtClean="0">
                <a:latin typeface="Arial"/>
                <a:cs typeface="Arial"/>
              </a:rPr>
              <a:t>nominalization</a:t>
            </a:r>
            <a:r>
              <a:rPr lang="es-ES_tradnl" dirty="0" smtClean="0">
                <a:latin typeface="Arial"/>
                <a:cs typeface="Arial"/>
              </a:rPr>
              <a:t> </a:t>
            </a:r>
            <a:r>
              <a:rPr lang="es-ES_tradnl" dirty="0" err="1" smtClean="0">
                <a:latin typeface="Arial"/>
                <a:cs typeface="Arial"/>
              </a:rPr>
              <a:t>types</a:t>
            </a:r>
            <a:endParaRPr lang="es-ES_tradnl" dirty="0" smtClean="0">
              <a:latin typeface="Arial"/>
              <a:cs typeface="Arial"/>
            </a:endParaRPr>
          </a:p>
          <a:p>
            <a:r>
              <a:rPr lang="es-ES_tradnl" dirty="0" smtClean="0">
                <a:latin typeface="Arial"/>
                <a:cs typeface="Arial"/>
              </a:rPr>
              <a:t> and lexical </a:t>
            </a:r>
            <a:r>
              <a:rPr lang="es-ES_tradnl" dirty="0" err="1" smtClean="0">
                <a:latin typeface="Arial"/>
                <a:cs typeface="Arial"/>
              </a:rPr>
              <a:t>entries</a:t>
            </a:r>
            <a:endParaRPr lang="es-ES_tradnl" dirty="0" smtClean="0">
              <a:latin typeface="Arial"/>
              <a:cs typeface="Arial"/>
            </a:endParaRP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Aspecto.thmx</Template>
  <TotalTime>2238</TotalTime>
  <Words>2310</Words>
  <Application>Microsoft Macintosh PowerPoint</Application>
  <PresentationFormat>Presentación en pantalla (4:3)</PresentationFormat>
  <Paragraphs>393</Paragraphs>
  <Slides>24</Slides>
  <Notes>11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2</vt:i4>
      </vt:variant>
      <vt:variant>
        <vt:lpstr>Títulos de diapositiva</vt:lpstr>
      </vt:variant>
      <vt:variant>
        <vt:i4>24</vt:i4>
      </vt:variant>
    </vt:vector>
  </HeadingPairs>
  <TitlesOfParts>
    <vt:vector size="26" baseType="lpstr">
      <vt:lpstr>Aspecto</vt:lpstr>
      <vt:lpstr>Concurrencia</vt:lpstr>
      <vt:lpstr>AnCora-Nom:  A Spanish Lexicon of Deverbal Nominalizations </vt:lpstr>
      <vt:lpstr>AnCora-Nom:  A Spanish Lexicon of Deverbal Nominalizations </vt:lpstr>
      <vt:lpstr>Introduction</vt:lpstr>
      <vt:lpstr>Introduction</vt:lpstr>
      <vt:lpstr>Introduction</vt:lpstr>
      <vt:lpstr>AnCora-Nom:  A Spanish Lexicon of Deverbal Nominalizations </vt:lpstr>
      <vt:lpstr>Related Work</vt:lpstr>
      <vt:lpstr>AnCora-Nom:  A Spanish Lexicon of Deverbal Nominalizations </vt:lpstr>
      <vt:lpstr>Methodology</vt:lpstr>
      <vt:lpstr>Methodology</vt:lpstr>
      <vt:lpstr>Methodology</vt:lpstr>
      <vt:lpstr>AnCora-Nom:  A Spanish Lexicon of Deverbal Nominalizations </vt:lpstr>
      <vt:lpstr>AnCora-Nom</vt:lpstr>
      <vt:lpstr>Aceptación ‘acceptance’ lexical entry</vt:lpstr>
      <vt:lpstr>Sense Attributes</vt:lpstr>
      <vt:lpstr>Sense Attributes</vt:lpstr>
      <vt:lpstr>Sense Attributes</vt:lpstr>
      <vt:lpstr>Lexicalized sense golpe de estado ‘coup d’état’</vt:lpstr>
      <vt:lpstr>Frame Attributes</vt:lpstr>
      <vt:lpstr>Quantitative Data</vt:lpstr>
      <vt:lpstr>AnCora-Nom:  A Spanish Lexicon of Deverbal Nominalizations </vt:lpstr>
      <vt:lpstr>Conclusions </vt:lpstr>
      <vt:lpstr>Current and Future work</vt:lpstr>
      <vt:lpstr>Thank you  Any question? </vt:lpstr>
    </vt:vector>
  </TitlesOfParts>
  <Company>Universidad de Barcelona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AnCora-Nom:  A Spanish Lexicon of Deverbal Nominalizations </dc:title>
  <dc:creator>Aina Peris Morant</dc:creator>
  <cp:lastModifiedBy>Aina Peris Morant</cp:lastModifiedBy>
  <cp:revision>193</cp:revision>
  <cp:lastPrinted>2010-11-30T17:42:00Z</cp:lastPrinted>
  <dcterms:created xsi:type="dcterms:W3CDTF">2010-11-30T13:28:21Z</dcterms:created>
  <dcterms:modified xsi:type="dcterms:W3CDTF">2010-11-30T19:40:24Z</dcterms:modified>
</cp:coreProperties>
</file>