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83" r:id="rId4"/>
    <p:sldId id="286" r:id="rId5"/>
    <p:sldId id="284" r:id="rId6"/>
    <p:sldId id="285" r:id="rId7"/>
    <p:sldId id="260" r:id="rId8"/>
    <p:sldId id="258" r:id="rId9"/>
    <p:sldId id="266" r:id="rId10"/>
    <p:sldId id="264" r:id="rId11"/>
    <p:sldId id="277" r:id="rId12"/>
    <p:sldId id="262" r:id="rId13"/>
    <p:sldId id="275" r:id="rId14"/>
    <p:sldId id="276" r:id="rId15"/>
    <p:sldId id="263" r:id="rId16"/>
    <p:sldId id="271" r:id="rId17"/>
    <p:sldId id="265" r:id="rId18"/>
    <p:sldId id="261" r:id="rId19"/>
    <p:sldId id="267" r:id="rId20"/>
    <p:sldId id="268" r:id="rId21"/>
    <p:sldId id="269" r:id="rId22"/>
    <p:sldId id="270" r:id="rId23"/>
    <p:sldId id="272" r:id="rId24"/>
    <p:sldId id="278" r:id="rId25"/>
    <p:sldId id="290" r:id="rId26"/>
    <p:sldId id="257" r:id="rId27"/>
    <p:sldId id="273" r:id="rId28"/>
    <p:sldId id="279" r:id="rId29"/>
    <p:sldId id="280" r:id="rId30"/>
    <p:sldId id="281" r:id="rId31"/>
    <p:sldId id="282" r:id="rId32"/>
    <p:sldId id="288" r:id="rId33"/>
    <p:sldId id="291" r:id="rId34"/>
    <p:sldId id="289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FA1"/>
    <a:srgbClr val="FFFF99"/>
    <a:srgbClr val="363B9A"/>
    <a:srgbClr val="3530A0"/>
    <a:srgbClr val="59D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9" autoAdjust="0"/>
  </p:normalViewPr>
  <p:slideViewPr>
    <p:cSldViewPr>
      <p:cViewPr>
        <p:scale>
          <a:sx n="40" d="100"/>
          <a:sy n="40" d="100"/>
        </p:scale>
        <p:origin x="-138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A3C00-A697-485D-8EA7-463896D263ED}" type="datetimeFigureOut">
              <a:rPr lang="en-US" smtClean="0"/>
              <a:t>11/30/2010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20EB-FA3A-4A78-89A0-507122D132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1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20EB-FA3A-4A78-89A0-507122D132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20EB-FA3A-4A78-89A0-507122D132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1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  <a:r>
              <a:rPr lang="en-US" baseline="0" dirty="0" smtClean="0"/>
              <a:t> constraint imposition informed theory of noun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20EB-FA3A-4A78-89A0-507122D132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3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 complain</a:t>
            </a:r>
            <a:r>
              <a:rPr lang="en-US" baseline="0" dirty="0" smtClean="0"/>
              <a:t> does not have both arg1 and arg3.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520EB-FA3A-4A78-89A0-507122D132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08" y="54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4" y="-69061"/>
            <a:ext cx="295742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 bwMode="auto">
          <a:xfrm>
            <a:off x="900752" y="0"/>
            <a:ext cx="5212080" cy="548640"/>
          </a:xfrm>
          <a:prstGeom prst="rect">
            <a:avLst/>
          </a:prstGeom>
          <a:solidFill>
            <a:schemeClr val="tx1"/>
          </a:solidFill>
          <a:ln w="63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252649" tIns="252649" rIns="0" bIns="4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64113" rtl="0" eaLnBrk="1" fontAlgn="base" latinLnBrk="0" hangingPunct="1">
              <a:lnSpc>
                <a:spcPts val="10863"/>
              </a:lnSpc>
              <a:spcBef>
                <a:spcPct val="0"/>
              </a:spcBef>
              <a:spcAft>
                <a:spcPts val="1088"/>
              </a:spcAft>
              <a:buClrTx/>
              <a:buSzTx/>
              <a:buFontTx/>
              <a:buNone/>
              <a:tabLst/>
            </a:pPr>
            <a:endParaRPr kumimoji="0" lang="en-US" sz="9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pic>
        <p:nvPicPr>
          <p:cNvPr id="21" name="Picture 1" descr="C:\Documents and Settings\frmlong\My Documents\Vanderbilt Classes\NLM poster\VA logo6.bmp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954"/>
            <a:ext cx="9650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"/>
            <a:ext cx="3970007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92" y="87346"/>
            <a:ext cx="221807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217" y="6675120"/>
            <a:ext cx="9143783" cy="1828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Ruth Reeves CBA 2010 Barcelona, Spain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4"/>
          <p:cNvPicPr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8" y="0"/>
            <a:ext cx="3566160" cy="6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18" y="-49814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4" y="-69061"/>
            <a:ext cx="2957426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900752" y="0"/>
            <a:ext cx="5212080" cy="548640"/>
          </a:xfrm>
          <a:prstGeom prst="rect">
            <a:avLst/>
          </a:prstGeom>
          <a:solidFill>
            <a:schemeClr val="tx1"/>
          </a:solidFill>
          <a:ln w="6350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252649" tIns="252649" rIns="0" bIns="4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64113" rtl="0" eaLnBrk="1" fontAlgn="base" latinLnBrk="0" hangingPunct="1">
              <a:lnSpc>
                <a:spcPts val="10863"/>
              </a:lnSpc>
              <a:spcBef>
                <a:spcPct val="0"/>
              </a:spcBef>
              <a:spcAft>
                <a:spcPts val="1088"/>
              </a:spcAft>
              <a:buClrTx/>
              <a:buSzTx/>
              <a:buFontTx/>
              <a:buNone/>
              <a:tabLst/>
            </a:pPr>
            <a:endParaRPr kumimoji="0" lang="en-US" sz="9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pic>
        <p:nvPicPr>
          <p:cNvPr id="4" name="Picture 1" descr="C:\Documents and Settings\frmlong\My Documents\Vanderbilt Classes\NLM poster\VA logo6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954"/>
            <a:ext cx="9650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"/>
            <a:ext cx="3970007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92" y="87346"/>
            <a:ext cx="221807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" y="6675120"/>
            <a:ext cx="9143783" cy="18288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Ruth Reeves CBA 2010 Barcelona, Spain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58" y="0"/>
            <a:ext cx="3566160" cy="6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018" y="-49814"/>
            <a:ext cx="73152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" y="2667000"/>
            <a:ext cx="8961120" cy="630942"/>
          </a:xfrm>
          <a:prstGeom prst="rect">
            <a:avLst/>
          </a:prstGeom>
          <a:solidFill>
            <a:srgbClr val="363B9A">
              <a:alpha val="73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1"/>
                </a:solidFill>
              </a:rPr>
              <a:t>Beyond Verb Centrism in Capturing Events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NomBank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Recognize predicate-argument noun complexes in Penn TreeBank II corpus</a:t>
            </a:r>
          </a:p>
          <a:p>
            <a:r>
              <a:rPr lang="en-US" dirty="0" smtClean="0"/>
              <a:t>Semantic categories for NomBank nouns</a:t>
            </a:r>
          </a:p>
          <a:p>
            <a:r>
              <a:rPr lang="en-US" dirty="0"/>
              <a:t>S</a:t>
            </a:r>
            <a:r>
              <a:rPr lang="en-US" dirty="0" smtClean="0"/>
              <a:t>emantic role labels for NomBank nouns</a:t>
            </a:r>
          </a:p>
          <a:p>
            <a:r>
              <a:rPr lang="en-US" dirty="0"/>
              <a:t>N</a:t>
            </a:r>
            <a:r>
              <a:rPr lang="en-US" dirty="0" smtClean="0"/>
              <a:t>otation for arguments shared between more than one predicate (Support chains)</a:t>
            </a:r>
          </a:p>
          <a:p>
            <a:r>
              <a:rPr lang="en-US" dirty="0"/>
              <a:t>M</a:t>
            </a:r>
            <a:r>
              <a:rPr lang="en-US" dirty="0" smtClean="0"/>
              <a:t>apping from NomBank nouns to semantically similar predicates of PropBank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8" y="548640"/>
            <a:ext cx="8229600" cy="822960"/>
          </a:xfrm>
        </p:spPr>
        <p:txBody>
          <a:bodyPr>
            <a:normAutofit/>
          </a:bodyPr>
          <a:lstStyle/>
          <a:p>
            <a:r>
              <a:rPr lang="en-GB" dirty="0"/>
              <a:t>Definition of a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95360" cy="512064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Pred-Arg </a:t>
            </a:r>
            <a:r>
              <a:rPr lang="en-GB" dirty="0"/>
              <a:t>Bank = a set of propositions</a:t>
            </a:r>
          </a:p>
          <a:p>
            <a:pPr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proposition = a set of feature/value pairs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{</a:t>
            </a:r>
            <a:r>
              <a:rPr lang="en-GB" dirty="0"/>
              <a:t>f</a:t>
            </a:r>
            <a:r>
              <a:rPr lang="en-GB" baseline="-33000" dirty="0"/>
              <a:t>1</a:t>
            </a:r>
            <a:r>
              <a:rPr lang="en-GB" dirty="0"/>
              <a:t> = v</a:t>
            </a:r>
            <a:r>
              <a:rPr lang="en-GB" baseline="-33000" dirty="0"/>
              <a:t>1</a:t>
            </a:r>
            <a:r>
              <a:rPr lang="en-GB" dirty="0"/>
              <a:t>, f</a:t>
            </a:r>
            <a:r>
              <a:rPr lang="en-GB" baseline="-33000" dirty="0"/>
              <a:t>2</a:t>
            </a:r>
            <a:r>
              <a:rPr lang="en-GB" dirty="0"/>
              <a:t> = v</a:t>
            </a:r>
            <a:r>
              <a:rPr lang="en-GB" baseline="-33000" dirty="0"/>
              <a:t>2</a:t>
            </a:r>
            <a:r>
              <a:rPr lang="en-GB" dirty="0"/>
              <a:t>, f</a:t>
            </a:r>
            <a:r>
              <a:rPr lang="en-GB" baseline="-33000" dirty="0"/>
              <a:t>3</a:t>
            </a:r>
            <a:r>
              <a:rPr lang="en-GB" dirty="0"/>
              <a:t> = v</a:t>
            </a:r>
            <a:r>
              <a:rPr lang="en-GB" baseline="-33000" dirty="0"/>
              <a:t>3</a:t>
            </a:r>
            <a:r>
              <a:rPr lang="en-GB" dirty="0"/>
              <a:t> ...} </a:t>
            </a:r>
          </a:p>
          <a:p>
            <a:pPr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For each pair </a:t>
            </a:r>
            <a:r>
              <a:rPr lang="en-GB" i="1" dirty="0"/>
              <a:t>f = v</a:t>
            </a:r>
            <a:r>
              <a:rPr lang="en-GB" dirty="0"/>
              <a:t>, 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 </a:t>
            </a:r>
            <a:r>
              <a:rPr lang="en-GB" i="1" dirty="0" smtClean="0"/>
              <a:t> f</a:t>
            </a:r>
            <a:r>
              <a:rPr lang="en-GB" dirty="0" smtClean="0"/>
              <a:t>  </a:t>
            </a:r>
            <a:r>
              <a:rPr lang="ru-RU" dirty="0">
                <a:latin typeface="Lucida Sans Unicode" pitchFamily="34" charset="0"/>
                <a:cs typeface="Lucida Sans Unicode" pitchFamily="34" charset="0"/>
              </a:rPr>
              <a:t>є</a:t>
            </a:r>
            <a:r>
              <a:rPr lang="en-GB" dirty="0"/>
              <a:t> {REL, SUPPORT, ARG0, ARG1, ARG2, ... ARGM}</a:t>
            </a:r>
          </a:p>
          <a:p>
            <a:pPr lvl="2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Optional </a:t>
            </a:r>
            <a:r>
              <a:rPr lang="en-GB" dirty="0"/>
              <a:t>function tags: ARGM-MNR, ARGM-LOC, etc.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/>
              <a:t> v </a:t>
            </a:r>
            <a:r>
              <a:rPr lang="en-GB" dirty="0" smtClean="0"/>
              <a:t> </a:t>
            </a:r>
            <a:r>
              <a:rPr lang="en-GB" dirty="0"/>
              <a:t>= pointer to one or more nodes in the Penn Treebank II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 Interpretation </a:t>
            </a:r>
            <a:r>
              <a:rPr lang="en-GB" dirty="0"/>
              <a:t>= The value of REL is the predicate and all other feature values are arguments (or adjuncts, etc.) </a:t>
            </a:r>
          </a:p>
        </p:txBody>
      </p:sp>
    </p:spTree>
    <p:extLst>
      <p:ext uri="{BB962C8B-B14F-4D97-AF65-F5344CB8AC3E}">
        <p14:creationId xmlns:p14="http://schemas.microsoft.com/office/powerpoint/2010/main" val="17007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Legacy Resources = Constraints or Framework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Wall Street Journal Penn TreeBank II Corpus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Syntactic terminal labels, syntactic  structure  &amp; labeling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PropBank labeled offset of PTB II Corpus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Semantic Roles for verb predicate-argument structure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Nomlex Lexicon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Noun–verb mappings, Subcategorization patterns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Comlex Lexicon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Syntactic subcategorization patterns</a:t>
            </a:r>
          </a:p>
        </p:txBody>
      </p:sp>
    </p:spTree>
    <p:extLst>
      <p:ext uri="{BB962C8B-B14F-4D97-AF65-F5344CB8AC3E}">
        <p14:creationId xmlns:p14="http://schemas.microsoft.com/office/powerpoint/2010/main" val="6873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40080"/>
            <a:ext cx="8229600" cy="640080"/>
          </a:xfrm>
        </p:spPr>
        <p:txBody>
          <a:bodyPr tIns="0" bIns="0" anchor="ctr">
            <a:noAutofit/>
          </a:bodyPr>
          <a:lstStyle/>
          <a:p>
            <a:pPr algn="l"/>
            <a:r>
              <a:rPr lang="en-US" sz="3600" spc="-150" dirty="0" smtClean="0"/>
              <a:t>NomBank </a:t>
            </a:r>
            <a:r>
              <a:rPr lang="en-US" sz="3600" spc="-150" dirty="0" smtClean="0"/>
              <a:t>Results: Lexicons &amp; Annotation Layers</a:t>
            </a:r>
            <a:endParaRPr lang="en-US" sz="36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12480" cy="53035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3800" dirty="0" smtClean="0"/>
              <a:t>NomBank Annotated Corpus</a:t>
            </a:r>
          </a:p>
          <a:p>
            <a:pPr lvl="1">
              <a:spcBef>
                <a:spcPts val="600"/>
              </a:spcBef>
            </a:pPr>
            <a:r>
              <a:rPr lang="en-US" sz="3300" dirty="0"/>
              <a:t>114,576 propositions derived from  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202,965 argument-bearing noun instances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4704 distinct </a:t>
            </a:r>
            <a:r>
              <a:rPr lang="en-US" sz="3300" dirty="0" smtClean="0"/>
              <a:t>nouns</a:t>
            </a:r>
          </a:p>
          <a:p>
            <a:pPr lvl="1">
              <a:spcBef>
                <a:spcPts val="600"/>
              </a:spcBef>
            </a:pPr>
            <a:r>
              <a:rPr lang="en-US" sz="3300" dirty="0"/>
              <a:t>Support </a:t>
            </a:r>
            <a:r>
              <a:rPr lang="en-US" sz="3300" dirty="0" smtClean="0"/>
              <a:t>chain </a:t>
            </a:r>
            <a:r>
              <a:rPr lang="en-US" sz="3300" dirty="0"/>
              <a:t>s</a:t>
            </a:r>
            <a:r>
              <a:rPr lang="en-US" sz="3300" dirty="0" smtClean="0"/>
              <a:t>tandardization</a:t>
            </a:r>
            <a:endParaRPr lang="en-US" sz="3300" dirty="0"/>
          </a:p>
          <a:p>
            <a:pPr>
              <a:spcBef>
                <a:spcPts val="600"/>
              </a:spcBef>
            </a:pPr>
            <a:r>
              <a:rPr lang="en-US" sz="3800" dirty="0" smtClean="0"/>
              <a:t>Lexicons produced via PTB annotation data</a:t>
            </a:r>
            <a:br>
              <a:rPr lang="en-US" sz="3800" dirty="0" smtClean="0"/>
            </a:br>
            <a:r>
              <a:rPr lang="en-US" sz="3800" dirty="0" smtClean="0"/>
              <a:t>  plus cross-breeding with other resources</a:t>
            </a:r>
          </a:p>
          <a:p>
            <a:pPr lvl="1">
              <a:spcBef>
                <a:spcPts val="600"/>
              </a:spcBef>
            </a:pPr>
            <a:r>
              <a:rPr lang="en-US" sz="3300" dirty="0" smtClean="0"/>
              <a:t>NomBank Dictionary</a:t>
            </a:r>
          </a:p>
          <a:p>
            <a:pPr marL="822960" lvl="2">
              <a:lnSpc>
                <a:spcPct val="120000"/>
              </a:lnSpc>
              <a:spcBef>
                <a:spcPts val="300"/>
              </a:spcBef>
            </a:pPr>
            <a:r>
              <a:rPr lang="en-US" sz="2800" dirty="0" smtClean="0"/>
              <a:t>10,128 nouns with NomBank classes</a:t>
            </a:r>
          </a:p>
          <a:p>
            <a:pPr marL="822960" lvl="2">
              <a:lnSpc>
                <a:spcPct val="120000"/>
              </a:lnSpc>
              <a:spcBef>
                <a:spcPts val="300"/>
              </a:spcBef>
            </a:pPr>
            <a:r>
              <a:rPr lang="en-US" sz="2800" dirty="0" smtClean="0"/>
              <a:t>map to related verb, adjective or adverb predicate</a:t>
            </a:r>
          </a:p>
          <a:p>
            <a:pPr marL="822960" lvl="2">
              <a:lnSpc>
                <a:spcPct val="120000"/>
              </a:lnSpc>
              <a:spcBef>
                <a:spcPts val="300"/>
              </a:spcBef>
            </a:pPr>
            <a:r>
              <a:rPr lang="en-US" sz="2800" dirty="0" smtClean="0"/>
              <a:t>10,279 PropBank style rolesets, examples &amp; Comlex-style  syntactic </a:t>
            </a:r>
            <a:r>
              <a:rPr lang="en-US" sz="2800" dirty="0" smtClean="0"/>
              <a:t>subcategorization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NomBank Cross-breeding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 algn="ctr">
              <a:buNone/>
            </a:pPr>
            <a:r>
              <a:rPr lang="en-US" sz="3200" i="1" dirty="0" smtClean="0">
                <a:latin typeface="Arial Black" pitchFamily="34" charset="0"/>
              </a:rPr>
              <a:t>3 </a:t>
            </a:r>
            <a:r>
              <a:rPr lang="en-US" sz="3200" b="1" i="1" dirty="0" smtClean="0"/>
              <a:t>More Banks </a:t>
            </a:r>
            <a:r>
              <a:rPr lang="en-US" sz="3200" dirty="0" smtClean="0"/>
              <a:t>Created or Enriched With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Comlex-style syntactic subcategorization features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PropBank-style pred-arg features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Predicate-level Comlex &amp; NomBank style semantic features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pecific mapping relations:</a:t>
            </a:r>
          </a:p>
          <a:p>
            <a:pPr marL="742950" lvl="2" indent="-342900">
              <a:spcBef>
                <a:spcPts val="600"/>
              </a:spcBef>
              <a:buFont typeface="Constantia" pitchFamily="18" charset="0"/>
              <a:buChar char="–"/>
            </a:pPr>
            <a:r>
              <a:rPr lang="en-US" sz="2800" b="1" dirty="0" smtClean="0"/>
              <a:t>Nomlex-Plus: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+mj-lt"/>
              </a:rPr>
              <a:t>8,084 </a:t>
            </a:r>
            <a:r>
              <a:rPr lang="en-US" sz="2800" dirty="0" smtClean="0"/>
              <a:t>noun to verb, adjective, or adverb mappings + </a:t>
            </a:r>
            <a:r>
              <a:rPr lang="en-US" sz="2800" dirty="0"/>
              <a:t>NomBank classes</a:t>
            </a:r>
            <a:endParaRPr lang="en-US" sz="2800" dirty="0" smtClean="0"/>
          </a:p>
          <a:p>
            <a:pPr marL="742950" lvl="2" indent="-342900">
              <a:spcBef>
                <a:spcPts val="600"/>
              </a:spcBef>
              <a:buFont typeface="Constantia" pitchFamily="18" charset="0"/>
              <a:buChar char="–"/>
            </a:pPr>
            <a:r>
              <a:rPr lang="en-US" sz="2800" dirty="0" smtClean="0"/>
              <a:t> </a:t>
            </a:r>
            <a:r>
              <a:rPr lang="en-US" sz="2800" b="1" dirty="0" smtClean="0"/>
              <a:t>NomAdv</a:t>
            </a:r>
            <a:r>
              <a:rPr lang="en-US" sz="2800" dirty="0"/>
              <a:t>: </a:t>
            </a:r>
            <a:r>
              <a:rPr lang="en-US" sz="2800" dirty="0" smtClean="0"/>
              <a:t>392 adverb-noun mappings </a:t>
            </a:r>
          </a:p>
          <a:p>
            <a:pPr marL="742950" lvl="2" indent="-342900">
              <a:spcBef>
                <a:spcPts val="600"/>
              </a:spcBef>
              <a:buFont typeface="Constantia" pitchFamily="18" charset="0"/>
              <a:buChar char="–"/>
            </a:pPr>
            <a:r>
              <a:rPr lang="en-US" sz="2800" b="1" dirty="0" smtClean="0"/>
              <a:t>AdjAdv</a:t>
            </a:r>
            <a:r>
              <a:rPr lang="en-US" sz="2800" dirty="0" smtClean="0"/>
              <a:t>:  6,268  adjective-adverb mappings</a:t>
            </a:r>
          </a:p>
        </p:txBody>
      </p:sp>
    </p:spTree>
    <p:extLst>
      <p:ext uri="{BB962C8B-B14F-4D97-AF65-F5344CB8AC3E}">
        <p14:creationId xmlns:p14="http://schemas.microsoft.com/office/powerpoint/2010/main" val="1500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Freedoms and Constraints of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03920" cy="493776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PTB Syntactic labels and structure</a:t>
            </a:r>
          </a:p>
          <a:p>
            <a:pPr lvl="1"/>
            <a:r>
              <a:rPr lang="en-US" sz="2400" dirty="0" smtClean="0"/>
              <a:t>Quote </a:t>
            </a:r>
            <a:r>
              <a:rPr lang="en-US" sz="2400" dirty="0"/>
              <a:t>from the Penn TreeBank FAQ:</a:t>
            </a:r>
          </a:p>
          <a:p>
            <a:pPr marL="457200" lvl="1" indent="0">
              <a:buNone/>
            </a:pPr>
            <a:r>
              <a:rPr lang="en-US" sz="2400" dirty="0"/>
              <a:t>"</a:t>
            </a:r>
            <a:r>
              <a:rPr lang="en-US" sz="2400" i="1" dirty="0"/>
              <a:t>The grammar of noun phrases is fabulously complex, so extracting the head of a noun phrase can be a very difficult thing</a:t>
            </a:r>
            <a:r>
              <a:rPr lang="en-US" sz="2400" dirty="0"/>
              <a:t>." </a:t>
            </a:r>
            <a:endParaRPr lang="en-US" sz="2400" dirty="0" smtClean="0"/>
          </a:p>
          <a:p>
            <a:pPr lvl="1"/>
            <a:r>
              <a:rPr lang="en-US" dirty="0">
                <a:solidFill>
                  <a:prstClr val="black"/>
                </a:solidFill>
              </a:rPr>
              <a:t>Inherited </a:t>
            </a:r>
            <a:r>
              <a:rPr lang="en-US" dirty="0" smtClean="0">
                <a:solidFill>
                  <a:prstClr val="black"/>
                </a:solidFill>
              </a:rPr>
              <a:t>PTB flat </a:t>
            </a:r>
            <a:r>
              <a:rPr lang="en-US" dirty="0">
                <a:solidFill>
                  <a:prstClr val="black"/>
                </a:solidFill>
              </a:rPr>
              <a:t>internal structure </a:t>
            </a:r>
            <a:r>
              <a:rPr lang="en-US" dirty="0" smtClean="0">
                <a:solidFill>
                  <a:prstClr val="black"/>
                </a:solidFill>
              </a:rPr>
              <a:t>for nouns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For many nouns its is  </a:t>
            </a:r>
            <a:r>
              <a:rPr lang="en-US" dirty="0">
                <a:solidFill>
                  <a:prstClr val="black"/>
                </a:solidFill>
              </a:rPr>
              <a:t>possible to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1) use or extend current verb frames </a:t>
            </a:r>
            <a:r>
              <a:rPr lang="en-US" dirty="0" smtClean="0">
                <a:solidFill>
                  <a:prstClr val="black"/>
                </a:solidFill>
              </a:rPr>
              <a:t>to number </a:t>
            </a:r>
            <a:r>
              <a:rPr lang="en-US" dirty="0">
                <a:solidFill>
                  <a:prstClr val="black"/>
                </a:solidFill>
              </a:rPr>
              <a:t>the arguments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2) model a new set of frames based on existing ones</a:t>
            </a:r>
            <a:endParaRPr lang="en-US" dirty="0" smtClean="0">
              <a:solidFill>
                <a:prstClr val="black"/>
              </a:solidFill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Elsewhere, impose </a:t>
            </a:r>
            <a:r>
              <a:rPr lang="en-US" dirty="0">
                <a:solidFill>
                  <a:prstClr val="black"/>
                </a:solidFill>
              </a:rPr>
              <a:t>a semantic </a:t>
            </a:r>
            <a:r>
              <a:rPr lang="en-US" dirty="0" smtClean="0">
                <a:solidFill>
                  <a:prstClr val="black"/>
                </a:solidFill>
              </a:rPr>
              <a:t>classification </a:t>
            </a:r>
            <a:r>
              <a:rPr lang="en-US" dirty="0">
                <a:solidFill>
                  <a:prstClr val="black"/>
                </a:solidFill>
              </a:rPr>
              <a:t>into which a predicate must </a:t>
            </a:r>
            <a:r>
              <a:rPr lang="en-US" dirty="0" smtClean="0">
                <a:solidFill>
                  <a:prstClr val="black"/>
                </a:solidFill>
              </a:rPr>
              <a:t>fall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 Labeling Constraints – Framework for Noun </a:t>
            </a:r>
            <a:r>
              <a:rPr lang="en-US" dirty="0"/>
              <a:t>C</a:t>
            </a:r>
            <a:r>
              <a:rPr lang="en-US" dirty="0" smtClean="0"/>
              <a:t>ategory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Principle: similar arguments = same role numbers</a:t>
            </a:r>
          </a:p>
          <a:p>
            <a:r>
              <a:rPr lang="en-US" sz="2800" dirty="0"/>
              <a:t>Use similar verb (or adjective) as model &amp; change to fit</a:t>
            </a:r>
          </a:p>
          <a:p>
            <a:r>
              <a:rPr lang="en-US" sz="2800" dirty="0"/>
              <a:t>Trends akin to </a:t>
            </a:r>
            <a:r>
              <a:rPr lang="en-US" sz="2800" dirty="0" smtClean="0"/>
              <a:t>Relational Grammar </a:t>
            </a:r>
            <a:r>
              <a:rPr lang="en-US" sz="2800" dirty="0"/>
              <a:t>Universal Alignment Hypothesis</a:t>
            </a:r>
          </a:p>
          <a:p>
            <a:pPr lvl="1"/>
            <a:r>
              <a:rPr lang="en-US" sz="2400" dirty="0"/>
              <a:t>ARG0 = agent, causer, actor</a:t>
            </a:r>
          </a:p>
          <a:p>
            <a:pPr lvl="1"/>
            <a:r>
              <a:rPr lang="en-US" sz="2400" dirty="0"/>
              <a:t>ARG1 = theme, patient</a:t>
            </a:r>
          </a:p>
          <a:p>
            <a:pPr lvl="1"/>
            <a:r>
              <a:rPr lang="en-US" sz="2400" dirty="0"/>
              <a:t>ARG2 = recipient, beneficiary, others</a:t>
            </a:r>
          </a:p>
          <a:p>
            <a:r>
              <a:rPr lang="en-US" sz="2800" dirty="0"/>
              <a:t>Motivation: regularity within Pred-Arg Banks </a:t>
            </a:r>
          </a:p>
          <a:p>
            <a:r>
              <a:rPr lang="en-US" sz="2800" dirty="0"/>
              <a:t>A holdover of verb-centrism,  but that’s OK</a:t>
            </a:r>
          </a:p>
        </p:txBody>
      </p:sp>
    </p:spTree>
    <p:extLst>
      <p:ext uri="{BB962C8B-B14F-4D97-AF65-F5344CB8AC3E}">
        <p14:creationId xmlns:p14="http://schemas.microsoft.com/office/powerpoint/2010/main" val="3825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Formation of NomBank  </a:t>
            </a:r>
            <a:r>
              <a:rPr lang="en-US" dirty="0" smtClean="0"/>
              <a:t>Noun Classes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953180"/>
              </p:ext>
            </p:extLst>
          </p:nvPr>
        </p:nvGraphicFramePr>
        <p:xfrm>
          <a:off x="419099" y="3566160"/>
          <a:ext cx="8229600" cy="285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PropBank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Relational Grammar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Theta-Roles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ARG</a:t>
                      </a:r>
                      <a:r>
                        <a:rPr lang="en-US" sz="2400" u="none" strike="noStrike" baseline="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Subject or </a:t>
                      </a:r>
                      <a:r>
                        <a:rPr lang="en-US" sz="2400" u="none" strike="noStrike" baseline="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Causer, Agent, Actor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ARG </a:t>
                      </a:r>
                      <a:r>
                        <a:rPr lang="en-US" sz="2400" u="none" strike="noStrike" baseline="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Object or </a:t>
                      </a:r>
                      <a:r>
                        <a:rPr lang="en-US" sz="2400" u="none" strike="noStrike" baseline="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baseline="0" dirty="0" smtClean="0"/>
                        <a:t>Theme, Patient, Criss-Cross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ARG </a:t>
                      </a:r>
                      <a:r>
                        <a:rPr lang="en-US" sz="2400" u="none" strike="noStrike" baseline="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Indirect Object or </a:t>
                      </a:r>
                      <a:r>
                        <a:rPr lang="en-US" sz="2400" u="none" strike="noStrike" baseline="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Recipient, Beneficiary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OBLIQUE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OBLIQUE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VARIES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dirty="0" smtClean="0"/>
                        <a:t>OBLIQUE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baseline="0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98" y="1554480"/>
            <a:ext cx="8305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NomBank Predicates </a:t>
            </a:r>
          </a:p>
          <a:p>
            <a:pPr marL="914400" lvl="1" indent="-457200">
              <a:buFont typeface="Constantia" pitchFamily="18" charset="0"/>
              <a:buChar char="–"/>
            </a:pPr>
            <a:r>
              <a:rPr lang="en-US" sz="2400" dirty="0" smtClean="0"/>
              <a:t>Markable nouns  of the PTB corpus:  nouns co-occurring with argument structure</a:t>
            </a:r>
          </a:p>
          <a:p>
            <a:pPr marL="914400" lvl="1" indent="-457200">
              <a:buFont typeface="Constantia" pitchFamily="18" charset="0"/>
              <a:buChar char="–"/>
            </a:pPr>
            <a:r>
              <a:rPr lang="en-US" sz="2400" dirty="0" smtClean="0"/>
              <a:t>Class determination: argument structure s that conform to PropBank  RoleSets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7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NomBank Noun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Verbal Nominalizations</a:t>
            </a:r>
          </a:p>
          <a:p>
            <a:r>
              <a:rPr lang="en-US" dirty="0"/>
              <a:t>Adjective nominalizations</a:t>
            </a:r>
          </a:p>
          <a:p>
            <a:r>
              <a:rPr lang="en-US" dirty="0"/>
              <a:t>Nouns w/ nominalization-like arguments</a:t>
            </a:r>
          </a:p>
          <a:p>
            <a:r>
              <a:rPr lang="en-US" dirty="0"/>
              <a:t>16 Argument-taking noun </a:t>
            </a:r>
            <a:r>
              <a:rPr lang="en-US" dirty="0" smtClean="0"/>
              <a:t>classes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Relational, </a:t>
            </a:r>
            <a:r>
              <a:rPr lang="en-US" dirty="0" smtClean="0"/>
              <a:t>		Ability,</a:t>
            </a:r>
            <a:br>
              <a:rPr lang="en-US" dirty="0" smtClean="0"/>
            </a:br>
            <a:r>
              <a:rPr lang="en-US" dirty="0" smtClean="0"/>
              <a:t>Job</a:t>
            </a:r>
            <a:r>
              <a:rPr lang="en-US" dirty="0"/>
              <a:t>, </a:t>
            </a:r>
            <a:r>
              <a:rPr lang="en-US" dirty="0" smtClean="0"/>
              <a:t>			Work-of-Art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Hallmark</a:t>
            </a:r>
            <a:r>
              <a:rPr lang="en-US" dirty="0"/>
              <a:t>, </a:t>
            </a:r>
            <a:r>
              <a:rPr lang="en-US" dirty="0" smtClean="0"/>
              <a:t>		Version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Partitive</a:t>
            </a:r>
            <a:r>
              <a:rPr lang="en-US" dirty="0"/>
              <a:t>, 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Type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Share</a:t>
            </a:r>
            <a:r>
              <a:rPr lang="en-US" dirty="0"/>
              <a:t>, </a:t>
            </a:r>
            <a:r>
              <a:rPr lang="en-US" dirty="0" smtClean="0"/>
              <a:t>			Attribute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</a:t>
            </a:r>
            <a:r>
              <a:rPr lang="en-US" dirty="0"/>
              <a:t>, </a:t>
            </a:r>
            <a:r>
              <a:rPr lang="en-US" dirty="0" smtClean="0"/>
              <a:t>			Issue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Environment, 		Field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Criss-Cross</a:t>
            </a:r>
            <a:r>
              <a:rPr lang="en-US" dirty="0"/>
              <a:t>, 		</a:t>
            </a:r>
            <a:r>
              <a:rPr lang="en-US" dirty="0" smtClean="0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0" dirty="0">
                <a:solidFill>
                  <a:srgbClr val="000000"/>
                </a:solidFill>
                <a:latin typeface="Times New Roman"/>
              </a:rPr>
              <a:t>Simple Verb/Nominalization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He promised to give a talk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promise</a:t>
            </a:r>
            <a:r>
              <a:rPr lang="en-US" dirty="0"/>
              <a:t>, ARG0 = </a:t>
            </a:r>
            <a:r>
              <a:rPr lang="en-US" b="1" i="1" dirty="0"/>
              <a:t>he</a:t>
            </a:r>
            <a:r>
              <a:rPr lang="en-US" dirty="0"/>
              <a:t>,  ARG2 = </a:t>
            </a:r>
            <a:r>
              <a:rPr lang="en-US" b="1" i="1" dirty="0"/>
              <a:t>to give a talk</a:t>
            </a:r>
          </a:p>
          <a:p>
            <a:r>
              <a:rPr lang="en-US" i="1" dirty="0"/>
              <a:t>His promise to give a talk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promise</a:t>
            </a:r>
            <a:r>
              <a:rPr lang="en-US" dirty="0"/>
              <a:t>, ARG0 = </a:t>
            </a:r>
            <a:r>
              <a:rPr lang="en-US" b="1" i="1" dirty="0"/>
              <a:t>his</a:t>
            </a:r>
            <a:r>
              <a:rPr lang="en-US" dirty="0"/>
              <a:t>,  ARG2 = </a:t>
            </a:r>
            <a:r>
              <a:rPr lang="en-US" b="1" i="1" dirty="0"/>
              <a:t>to give a talk</a:t>
            </a:r>
          </a:p>
          <a:p>
            <a:r>
              <a:rPr lang="en-US" i="1" dirty="0"/>
              <a:t>They behaved recklessly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behaved</a:t>
            </a:r>
            <a:r>
              <a:rPr lang="en-US" dirty="0"/>
              <a:t>, ARG0 = </a:t>
            </a:r>
            <a:r>
              <a:rPr lang="en-US" b="1" i="1" dirty="0"/>
              <a:t>They</a:t>
            </a:r>
            <a:r>
              <a:rPr lang="en-US" dirty="0"/>
              <a:t>, ARG1 = </a:t>
            </a:r>
            <a:r>
              <a:rPr lang="en-US" b="1" i="1" dirty="0"/>
              <a:t>recklessly</a:t>
            </a:r>
          </a:p>
          <a:p>
            <a:r>
              <a:rPr lang="en-US" i="1" dirty="0"/>
              <a:t>Their reckless behavior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behavior</a:t>
            </a:r>
            <a:r>
              <a:rPr lang="en-US" dirty="0"/>
              <a:t>, ARG0 = </a:t>
            </a:r>
            <a:r>
              <a:rPr lang="en-US" b="1" i="1" dirty="0"/>
              <a:t>Their</a:t>
            </a:r>
            <a:r>
              <a:rPr lang="en-US" dirty="0"/>
              <a:t>, ARG1 = </a:t>
            </a:r>
            <a:r>
              <a:rPr lang="en-US" b="1" i="1" dirty="0"/>
              <a:t>reckless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Resources and Scientific Community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NomBank Construction and Content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Predicate-Argument lexicon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Support Chain discovery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Temporal Information in Medical Records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Current work on sequence of medical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000000"/>
                </a:solidFill>
                <a:latin typeface="Times New Roman"/>
              </a:rPr>
              <a:t>Adjective Nominalizations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Bessie’s singing ability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related adjective = </a:t>
            </a:r>
            <a:r>
              <a:rPr lang="en-US" b="1" i="1" dirty="0"/>
              <a:t>able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ability</a:t>
            </a:r>
            <a:r>
              <a:rPr lang="en-US" dirty="0"/>
              <a:t>, ARG0 = </a:t>
            </a:r>
            <a:r>
              <a:rPr lang="en-US" b="1" i="1" dirty="0"/>
              <a:t>Bessie</a:t>
            </a:r>
            <a:r>
              <a:rPr lang="en-US" dirty="0"/>
              <a:t>, ARG1 = </a:t>
            </a:r>
            <a:r>
              <a:rPr lang="en-US" b="1" i="1" dirty="0"/>
              <a:t>singing</a:t>
            </a:r>
          </a:p>
          <a:p>
            <a:pPr>
              <a:spcBef>
                <a:spcPts val="1800"/>
              </a:spcBef>
            </a:pPr>
            <a:r>
              <a:rPr lang="en-US" i="1" dirty="0"/>
              <a:t>The absence of patent lawyers on the court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related adjective = </a:t>
            </a:r>
            <a:r>
              <a:rPr lang="en-US" b="1" i="1" dirty="0"/>
              <a:t>absent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absence</a:t>
            </a:r>
            <a:r>
              <a:rPr lang="en-US" dirty="0"/>
              <a:t>, ARG1 = </a:t>
            </a:r>
            <a:r>
              <a:rPr lang="en-US" b="1" i="1" dirty="0"/>
              <a:t>patent lawyers</a:t>
            </a:r>
            <a:r>
              <a:rPr lang="en-US" dirty="0"/>
              <a:t>, ARGM-LOC = </a:t>
            </a:r>
            <a:r>
              <a:rPr lang="en-US" b="1" i="1" dirty="0"/>
              <a:t>on the court</a:t>
            </a:r>
          </a:p>
        </p:txBody>
      </p:sp>
    </p:spTree>
    <p:extLst>
      <p:ext uri="{BB962C8B-B14F-4D97-AF65-F5344CB8AC3E}">
        <p14:creationId xmlns:p14="http://schemas.microsoft.com/office/powerpoint/2010/main" val="19366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Nouns not related to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 different sense from the related verb/adjective</a:t>
            </a:r>
          </a:p>
          <a:p>
            <a:pPr lvl="1"/>
            <a:r>
              <a:rPr lang="en-US" sz="2400" i="1" dirty="0"/>
              <a:t>SCO’s copyright violation complaint against IBM</a:t>
            </a:r>
          </a:p>
          <a:p>
            <a:pPr lvl="2"/>
            <a:r>
              <a:rPr lang="en-US" sz="2200" dirty="0"/>
              <a:t>Argument structure like</a:t>
            </a:r>
            <a:r>
              <a:rPr lang="en-US" sz="2200" i="1" dirty="0"/>
              <a:t> sue</a:t>
            </a:r>
            <a:r>
              <a:rPr lang="en-US" sz="2200" dirty="0"/>
              <a:t>, not </a:t>
            </a:r>
            <a:r>
              <a:rPr lang="en-US" sz="2200" i="1" dirty="0"/>
              <a:t>complain</a:t>
            </a:r>
          </a:p>
          <a:p>
            <a:pPr lvl="2"/>
            <a:r>
              <a:rPr lang="en-US" sz="2200" dirty="0"/>
              <a:t>REL</a:t>
            </a:r>
            <a:r>
              <a:rPr lang="en-US" sz="2200" i="1" dirty="0"/>
              <a:t> = </a:t>
            </a:r>
            <a:r>
              <a:rPr lang="en-US" sz="2200" b="1" i="1" dirty="0"/>
              <a:t>complaint</a:t>
            </a:r>
            <a:r>
              <a:rPr lang="en-US" sz="2200" i="1" dirty="0"/>
              <a:t>, </a:t>
            </a:r>
            <a:r>
              <a:rPr lang="en-US" sz="2200" dirty="0"/>
              <a:t>ARG0 </a:t>
            </a:r>
            <a:r>
              <a:rPr lang="en-US" sz="2200" i="1" dirty="0"/>
              <a:t>= </a:t>
            </a:r>
            <a:r>
              <a:rPr lang="en-US" sz="2200" b="1" i="1" dirty="0"/>
              <a:t>SCO</a:t>
            </a:r>
            <a:r>
              <a:rPr lang="en-US" sz="2200" i="1" dirty="0"/>
              <a:t>,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ARG1 </a:t>
            </a:r>
            <a:r>
              <a:rPr lang="en-US" sz="2200" i="1" dirty="0"/>
              <a:t>= </a:t>
            </a:r>
            <a:r>
              <a:rPr lang="en-US" sz="2200" b="1" i="1" dirty="0"/>
              <a:t>copyright violation</a:t>
            </a:r>
            <a:r>
              <a:rPr lang="en-US" sz="2200" i="1" dirty="0"/>
              <a:t>, </a:t>
            </a:r>
            <a:r>
              <a:rPr lang="en-US" sz="2200" dirty="0"/>
              <a:t>ARG3</a:t>
            </a:r>
            <a:r>
              <a:rPr lang="en-US" sz="2200" i="1" dirty="0"/>
              <a:t> = </a:t>
            </a:r>
            <a:r>
              <a:rPr lang="en-US" sz="2200" b="1" i="1" dirty="0"/>
              <a:t>against IBM</a:t>
            </a:r>
          </a:p>
          <a:p>
            <a:pPr lvl="2"/>
            <a:r>
              <a:rPr lang="en-US" sz="2200" dirty="0"/>
              <a:t>NB: ARG2 = recipient of complaint, e.g., Federal court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o </a:t>
            </a:r>
            <a:r>
              <a:rPr lang="en-US" sz="2800" dirty="0"/>
              <a:t>related verb/adjective (in common use)</a:t>
            </a:r>
          </a:p>
          <a:p>
            <a:pPr lvl="1"/>
            <a:r>
              <a:rPr lang="en-US" sz="2400" dirty="0"/>
              <a:t>The 200</a:t>
            </a:r>
            <a:r>
              <a:rPr lang="en-US" sz="2400" baseline="30000" dirty="0"/>
              <a:t>th</a:t>
            </a:r>
            <a:r>
              <a:rPr lang="en-US" sz="2400" dirty="0"/>
              <a:t> anniversary of the Bill of Rights</a:t>
            </a:r>
          </a:p>
          <a:p>
            <a:pPr lvl="2"/>
            <a:r>
              <a:rPr lang="en-US" sz="2200" dirty="0"/>
              <a:t>REL = anniversary, ARG1 = the Bill of Rights,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ARG2 </a:t>
            </a:r>
            <a:r>
              <a:rPr lang="en-US" sz="2200" dirty="0"/>
              <a:t>= 200</a:t>
            </a:r>
            <a:r>
              <a:rPr lang="en-US" sz="2200" baseline="30000" dirty="0"/>
              <a:t>th</a:t>
            </a:r>
          </a:p>
          <a:p>
            <a:pPr lvl="2"/>
            <a:r>
              <a:rPr lang="en-US" sz="2200" dirty="0"/>
              <a:t>NB: The ARG1 is sort of like the ARG1 of </a:t>
            </a:r>
            <a:r>
              <a:rPr lang="en-US" sz="2200" i="1" dirty="0" smtClean="0"/>
              <a:t>commemorate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468599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of the </a:t>
            </a:r>
            <a:r>
              <a:rPr lang="en-US" dirty="0" smtClean="0"/>
              <a:t>Noun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i="1" spc="-150" dirty="0"/>
              <a:t>A period of industrial </a:t>
            </a:r>
            <a:r>
              <a:rPr lang="en-US" i="1" spc="-150" dirty="0" smtClean="0"/>
              <a:t>consolidation</a:t>
            </a:r>
            <a:r>
              <a:rPr lang="en-US" i="1" dirty="0" smtClean="0"/>
              <a:t> </a:t>
            </a:r>
            <a:r>
              <a:rPr lang="en-US" dirty="0" smtClean="0"/>
              <a:t>[Environment</a:t>
            </a:r>
            <a:r>
              <a:rPr lang="en-US" dirty="0"/>
              <a:t>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period</a:t>
            </a:r>
            <a:r>
              <a:rPr lang="en-US" dirty="0"/>
              <a:t>, ARG1 = </a:t>
            </a:r>
            <a:r>
              <a:rPr lang="en-US" b="1" i="1" spc="-150" dirty="0"/>
              <a:t>of industrial </a:t>
            </a:r>
            <a:r>
              <a:rPr lang="en-US" b="1" i="1" dirty="0"/>
              <a:t>consolidation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i="1" dirty="0"/>
              <a:t>Everyone’s right to talk </a:t>
            </a:r>
            <a:r>
              <a:rPr lang="en-US" dirty="0"/>
              <a:t>[Ability]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right</a:t>
            </a:r>
            <a:r>
              <a:rPr lang="en-US" dirty="0"/>
              <a:t>, ARG0 = </a:t>
            </a:r>
            <a:r>
              <a:rPr lang="en-US" b="1" i="1" dirty="0"/>
              <a:t>Everyone</a:t>
            </a:r>
            <a:r>
              <a:rPr lang="en-US" dirty="0"/>
              <a:t>, ARG1 = </a:t>
            </a:r>
            <a:r>
              <a:rPr lang="en-US" b="1" i="1" dirty="0"/>
              <a:t>to talk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i="1" dirty="0"/>
              <a:t>Congress’s idea of reform </a:t>
            </a:r>
            <a:r>
              <a:rPr lang="en-US" dirty="0"/>
              <a:t>[WORK-OF-ART]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idea</a:t>
            </a:r>
            <a:r>
              <a:rPr lang="en-US" dirty="0"/>
              <a:t>, ARG0 = </a:t>
            </a:r>
            <a:r>
              <a:rPr lang="en-US" b="1" i="1" dirty="0"/>
              <a:t>Congress</a:t>
            </a:r>
            <a:r>
              <a:rPr lang="en-US" dirty="0"/>
              <a:t>, ARG1 = </a:t>
            </a:r>
            <a:r>
              <a:rPr lang="en-US" b="1" i="1" dirty="0"/>
              <a:t>of reform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i="1" dirty="0"/>
              <a:t>The topic of discussion</a:t>
            </a:r>
            <a:r>
              <a:rPr lang="en-US" b="1" i="1" dirty="0"/>
              <a:t> </a:t>
            </a:r>
            <a:r>
              <a:rPr lang="en-US" dirty="0"/>
              <a:t>[Criss-Cross]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REL =</a:t>
            </a:r>
            <a:r>
              <a:rPr lang="en-US" b="1" i="1" dirty="0"/>
              <a:t> topic</a:t>
            </a:r>
            <a:r>
              <a:rPr lang="en-US" dirty="0"/>
              <a:t>, ARG1 = </a:t>
            </a:r>
            <a:r>
              <a:rPr lang="en-US" b="1" i="1" dirty="0"/>
              <a:t>of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0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Other Classes (with Subclasses)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i="1" dirty="0"/>
              <a:t>Her husband </a:t>
            </a:r>
            <a:r>
              <a:rPr lang="en-US" sz="2800" dirty="0"/>
              <a:t>[Relational-defrel]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husband</a:t>
            </a:r>
            <a:r>
              <a:rPr lang="en-US" sz="2400" dirty="0"/>
              <a:t>, ARG0 = </a:t>
            </a:r>
            <a:r>
              <a:rPr lang="en-US" sz="2400" b="1" i="1" dirty="0"/>
              <a:t>husband</a:t>
            </a:r>
            <a:r>
              <a:rPr lang="en-US" sz="2400" dirty="0"/>
              <a:t>, ARG1 = </a:t>
            </a:r>
            <a:r>
              <a:rPr lang="en-US" sz="2400" b="1" i="1" dirty="0"/>
              <a:t>her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i="1" dirty="0"/>
              <a:t>His math professor </a:t>
            </a:r>
            <a:r>
              <a:rPr lang="en-US" sz="2800" dirty="0"/>
              <a:t>[Relational-actrel]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professor</a:t>
            </a:r>
            <a:r>
              <a:rPr lang="en-US" sz="2400" dirty="0"/>
              <a:t>, ARG0 = </a:t>
            </a:r>
            <a:r>
              <a:rPr lang="en-US" sz="2400" b="1" i="1" dirty="0"/>
              <a:t>professor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ARG1 </a:t>
            </a:r>
            <a:r>
              <a:rPr lang="en-US" sz="2400" dirty="0"/>
              <a:t>= </a:t>
            </a:r>
            <a:r>
              <a:rPr lang="en-US" sz="2400" b="1" i="1" dirty="0"/>
              <a:t>math</a:t>
            </a:r>
            <a:r>
              <a:rPr lang="en-US" sz="2400" dirty="0"/>
              <a:t>, ARG2 = </a:t>
            </a:r>
            <a:r>
              <a:rPr lang="en-US" sz="2400" b="1" i="1" dirty="0"/>
              <a:t>His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i="1" dirty="0"/>
              <a:t>A set of tasks </a:t>
            </a:r>
            <a:r>
              <a:rPr lang="en-US" sz="2800" dirty="0"/>
              <a:t>[Partitive]</a:t>
            </a:r>
            <a:endParaRPr lang="en-US" sz="2800" i="1" dirty="0"/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set</a:t>
            </a:r>
            <a:r>
              <a:rPr lang="en-US" sz="2400" dirty="0"/>
              <a:t>, ARG1 = </a:t>
            </a:r>
            <a:r>
              <a:rPr lang="en-US" sz="2400" b="1" i="1" dirty="0"/>
              <a:t>of tasks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i="1" dirty="0"/>
              <a:t>The back of your hand </a:t>
            </a:r>
            <a:r>
              <a:rPr lang="en-US" sz="2800" dirty="0"/>
              <a:t>[Partitive-piece]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back</a:t>
            </a:r>
            <a:r>
              <a:rPr lang="en-US" sz="2400" dirty="0"/>
              <a:t>, ARG1 = </a:t>
            </a:r>
            <a:r>
              <a:rPr lang="en-US" sz="2400" b="1" i="1" dirty="0"/>
              <a:t>your hand</a:t>
            </a:r>
          </a:p>
        </p:txBody>
      </p:sp>
    </p:spTree>
    <p:extLst>
      <p:ext uri="{BB962C8B-B14F-4D97-AF65-F5344CB8AC3E}">
        <p14:creationId xmlns:p14="http://schemas.microsoft.com/office/powerpoint/2010/main" val="549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8" y="548640"/>
            <a:ext cx="8229600" cy="822960"/>
          </a:xfrm>
        </p:spPr>
        <p:txBody>
          <a:bodyPr/>
          <a:lstStyle/>
          <a:p>
            <a:r>
              <a:rPr lang="en-US" dirty="0" smtClean="0"/>
              <a:t>Sample NomBank Frame-File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863840" cy="529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Orphaned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Textually distant relationships between predicates and their modifiers &amp; arguments  </a:t>
            </a:r>
          </a:p>
          <a:p>
            <a:pPr lvl="1"/>
            <a:r>
              <a:rPr lang="en-US" dirty="0" smtClean="0"/>
              <a:t>highly researched: anaphora resolution, scrambling, movement, agreement, etc.</a:t>
            </a:r>
          </a:p>
          <a:p>
            <a:r>
              <a:rPr lang="en-US" dirty="0" smtClean="0"/>
              <a:t>Predicate-Argument annotation forced any ‘orphaned’ argument or modifier to be accounted for by some predicate</a:t>
            </a:r>
          </a:p>
          <a:p>
            <a:pPr lvl="1"/>
            <a:r>
              <a:rPr lang="en-US" dirty="0" smtClean="0"/>
              <a:t>Raising, Equi, Support Verbs did not cover all orphans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Support Verbs</a:t>
            </a:r>
          </a:p>
          <a:p>
            <a:pPr>
              <a:spcBef>
                <a:spcPts val="1800"/>
              </a:spcBef>
            </a:pPr>
            <a:r>
              <a:rPr lang="en-US" i="1" dirty="0"/>
              <a:t>The judge made demands on his staff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 = </a:t>
            </a:r>
            <a:r>
              <a:rPr lang="en-US" b="1" i="1" dirty="0"/>
              <a:t>demands</a:t>
            </a:r>
            <a:r>
              <a:rPr lang="en-US" dirty="0"/>
              <a:t>, SUPPORT = </a:t>
            </a:r>
            <a:r>
              <a:rPr lang="en-US" b="1" i="1" dirty="0"/>
              <a:t>made</a:t>
            </a:r>
            <a:r>
              <a:rPr lang="en-US" dirty="0"/>
              <a:t>, ARG0 = </a:t>
            </a:r>
            <a:r>
              <a:rPr lang="en-US" b="1" i="1" dirty="0"/>
              <a:t>the judge</a:t>
            </a:r>
            <a:r>
              <a:rPr lang="en-US" dirty="0"/>
              <a:t>, ARG2 = </a:t>
            </a:r>
            <a:r>
              <a:rPr lang="en-US" b="1" i="1" dirty="0"/>
              <a:t>on his staff</a:t>
            </a:r>
          </a:p>
          <a:p>
            <a:pPr>
              <a:spcBef>
                <a:spcPts val="1800"/>
              </a:spcBef>
            </a:pPr>
            <a:r>
              <a:rPr lang="en-US" i="1" dirty="0"/>
              <a:t>A savings institution needs your help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REL =</a:t>
            </a:r>
            <a:r>
              <a:rPr lang="en-US" i="1" dirty="0"/>
              <a:t> </a:t>
            </a:r>
            <a:r>
              <a:rPr lang="en-US" b="1" i="1" dirty="0"/>
              <a:t>help,</a:t>
            </a:r>
            <a:r>
              <a:rPr lang="en-US" i="1" dirty="0"/>
              <a:t> </a:t>
            </a:r>
            <a:r>
              <a:rPr lang="en-US" dirty="0"/>
              <a:t>ARG0 =</a:t>
            </a:r>
            <a:r>
              <a:rPr lang="en-US" i="1" dirty="0"/>
              <a:t> </a:t>
            </a:r>
            <a:r>
              <a:rPr lang="en-US" b="1" i="1" dirty="0"/>
              <a:t>your</a:t>
            </a:r>
            <a:r>
              <a:rPr lang="en-US" i="1" dirty="0"/>
              <a:t>, </a:t>
            </a:r>
            <a:r>
              <a:rPr lang="en-US" dirty="0"/>
              <a:t>SUPPORT =</a:t>
            </a:r>
            <a:r>
              <a:rPr lang="en-US" i="1" dirty="0"/>
              <a:t> </a:t>
            </a:r>
            <a:r>
              <a:rPr lang="en-US" b="1" i="1" dirty="0"/>
              <a:t>needs</a:t>
            </a:r>
            <a:r>
              <a:rPr lang="en-US" i="1" dirty="0"/>
              <a:t>, </a:t>
            </a:r>
            <a:r>
              <a:rPr lang="en-US" dirty="0"/>
              <a:t>ARG2 =</a:t>
            </a:r>
            <a:r>
              <a:rPr lang="en-US" i="1" dirty="0"/>
              <a:t> </a:t>
            </a:r>
            <a:r>
              <a:rPr lang="en-US" b="1" i="1" dirty="0"/>
              <a:t>a savings institution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3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	Support-like Nouns</a:t>
            </a:r>
          </a:p>
          <a:p>
            <a:pPr lv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</a:rPr>
              <a:t>His share of liability</a:t>
            </a:r>
          </a:p>
          <a:p>
            <a:pPr lvl="1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REL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liability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, SUPPORT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share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, ARG0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his</a:t>
            </a:r>
          </a:p>
          <a:p>
            <a:pPr lv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</a:rPr>
              <a:t>Their responsibility for hard decisions</a:t>
            </a:r>
          </a:p>
          <a:p>
            <a:pPr lvl="1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REL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decisions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, ARG0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Their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, ARGM-MNR =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 hard</a:t>
            </a:r>
            <a:endParaRPr lang="en-US" sz="2400" kern="0" dirty="0">
              <a:solidFill>
                <a:srgbClr val="000000"/>
              </a:solidFill>
              <a:latin typeface="Times New Roman"/>
            </a:endParaRPr>
          </a:p>
          <a:p>
            <a:pPr lv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</a:rPr>
              <a:t>His first batch of questions</a:t>
            </a:r>
          </a:p>
          <a:p>
            <a:pPr lvl="1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–"/>
            </a:pP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REL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questions</a:t>
            </a:r>
            <a:r>
              <a:rPr lang="en-US" sz="2400" kern="0" dirty="0">
                <a:solidFill>
                  <a:srgbClr val="000000"/>
                </a:solidFill>
                <a:latin typeface="Times New Roman"/>
              </a:rPr>
              <a:t>, ARG0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His</a:t>
            </a:r>
          </a:p>
          <a:p>
            <a:pPr lv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en-US" sz="2800" i="1" kern="0" dirty="0">
                <a:solidFill>
                  <a:srgbClr val="000000"/>
                </a:solidFill>
                <a:latin typeface="Times New Roman"/>
              </a:rPr>
              <a:t>Its first stage of development</a:t>
            </a:r>
          </a:p>
          <a:p>
            <a:pPr lvl="1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Tx/>
              <a:buChar char="–"/>
            </a:pP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REL = </a:t>
            </a:r>
            <a:r>
              <a:rPr lang="en-US" sz="2400" b="1" i="1" kern="0" dirty="0">
                <a:solidFill>
                  <a:srgbClr val="000000"/>
                </a:solidFill>
                <a:latin typeface="Times New Roman"/>
              </a:rPr>
              <a:t>development</a:t>
            </a:r>
            <a:r>
              <a:rPr lang="en-US" sz="2400" i="1" kern="0" dirty="0">
                <a:solidFill>
                  <a:srgbClr val="000000"/>
                </a:solidFill>
                <a:latin typeface="Times New Roman"/>
              </a:rPr>
              <a:t>, ARG1 = </a:t>
            </a:r>
            <a:r>
              <a:rPr lang="en-US" sz="2400" b="1" i="1" kern="0" dirty="0" smtClean="0">
                <a:solidFill>
                  <a:srgbClr val="000000"/>
                </a:solidFill>
                <a:latin typeface="Times New Roman"/>
              </a:rPr>
              <a:t>its</a:t>
            </a:r>
            <a:endParaRPr lang="en-US" sz="2400" b="1" i="1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93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Content in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Negation/modality </a:t>
            </a:r>
            <a:r>
              <a:rPr lang="en-US" dirty="0" smtClean="0"/>
              <a:t>(as with equi/raising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Mary </a:t>
            </a:r>
            <a:r>
              <a:rPr lang="en-US" b="1" i="1" dirty="0"/>
              <a:t>refused</a:t>
            </a:r>
            <a:r>
              <a:rPr lang="en-US" i="1" dirty="0"/>
              <a:t> the </a:t>
            </a:r>
            <a:r>
              <a:rPr lang="en-US" b="1" i="1" dirty="0"/>
              <a:t>nomination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Oracle </a:t>
            </a:r>
            <a:r>
              <a:rPr lang="en-US" b="1" i="1" dirty="0"/>
              <a:t>attempted</a:t>
            </a:r>
            <a:r>
              <a:rPr lang="en-US" i="1" dirty="0"/>
              <a:t> a hostile </a:t>
            </a:r>
            <a:r>
              <a:rPr lang="en-US" b="1" i="1" dirty="0"/>
              <a:t>takeover</a:t>
            </a:r>
          </a:p>
          <a:p>
            <a:pPr>
              <a:lnSpc>
                <a:spcPct val="90000"/>
              </a:lnSpc>
            </a:pPr>
            <a:r>
              <a:rPr lang="en-US" dirty="0"/>
              <a:t>Degrees of agentivity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Mary </a:t>
            </a:r>
            <a:r>
              <a:rPr lang="en-US" b="1" i="1" dirty="0"/>
              <a:t>planned </a:t>
            </a:r>
            <a:r>
              <a:rPr lang="en-US" i="1" dirty="0"/>
              <a:t>an </a:t>
            </a:r>
            <a:r>
              <a:rPr lang="en-US" b="1" i="1" dirty="0"/>
              <a:t>attack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Mary </a:t>
            </a:r>
            <a:r>
              <a:rPr lang="en-US" b="1" i="1" dirty="0"/>
              <a:t>participated</a:t>
            </a:r>
            <a:r>
              <a:rPr lang="en-US" i="1" dirty="0"/>
              <a:t> in the </a:t>
            </a:r>
            <a:r>
              <a:rPr lang="en-US" b="1" i="1" dirty="0"/>
              <a:t>attack</a:t>
            </a:r>
          </a:p>
          <a:p>
            <a:pPr>
              <a:lnSpc>
                <a:spcPct val="90000"/>
              </a:lnSpc>
            </a:pPr>
            <a:r>
              <a:rPr lang="en-US" dirty="0"/>
              <a:t>Other meaning changes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Mary </a:t>
            </a:r>
            <a:r>
              <a:rPr lang="en-US" b="1" i="1" dirty="0"/>
              <a:t>wrought</a:t>
            </a:r>
            <a:r>
              <a:rPr lang="en-US" i="1" dirty="0"/>
              <a:t> </a:t>
            </a:r>
            <a:r>
              <a:rPr lang="en-US" b="1" i="1" dirty="0"/>
              <a:t>destruction</a:t>
            </a:r>
            <a:r>
              <a:rPr lang="en-US" i="1" dirty="0"/>
              <a:t> on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7657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8" y="54864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Support Chain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12480" cy="484632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800" dirty="0"/>
              <a:t>She made most of the decisions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decisions,</a:t>
            </a:r>
            <a:r>
              <a:rPr lang="en-US" sz="2400" dirty="0"/>
              <a:t> Support = </a:t>
            </a:r>
            <a:r>
              <a:rPr lang="en-US" sz="2400" b="1" i="1" dirty="0"/>
              <a:t>made + most + of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ARG0 </a:t>
            </a:r>
            <a:r>
              <a:rPr lang="en-US" sz="2400" dirty="0"/>
              <a:t>= </a:t>
            </a:r>
            <a:r>
              <a:rPr lang="en-US" sz="2400" b="1" i="1" dirty="0"/>
              <a:t>she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800" i="1" dirty="0"/>
              <a:t>They are considering a variety of actions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actions</a:t>
            </a:r>
            <a:r>
              <a:rPr lang="en-US" sz="2400" dirty="0"/>
              <a:t>, </a:t>
            </a:r>
            <a:r>
              <a:rPr lang="en-US" sz="2400" dirty="0" smtClean="0"/>
              <a:t>Support </a:t>
            </a:r>
            <a:r>
              <a:rPr lang="en-US" sz="2400" dirty="0"/>
              <a:t>= </a:t>
            </a:r>
            <a:r>
              <a:rPr lang="en-US" sz="2400" b="1" i="1" dirty="0"/>
              <a:t>(are) + considering + variety + of</a:t>
            </a:r>
            <a:r>
              <a:rPr lang="en-US" sz="2400" dirty="0"/>
              <a:t>, ARG0 = </a:t>
            </a:r>
            <a:r>
              <a:rPr lang="en-US" sz="2400" b="1" i="1" dirty="0"/>
              <a:t>they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800" i="1" dirty="0"/>
              <a:t>I take advantage of this opportunity to make a plea to the readers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plea</a:t>
            </a:r>
            <a:r>
              <a:rPr lang="en-US" sz="2400" dirty="0"/>
              <a:t>, Support = </a:t>
            </a:r>
            <a:r>
              <a:rPr lang="en-US" sz="2400" b="1" i="1" dirty="0"/>
              <a:t>take + advantage + opportunity (+ to) + make</a:t>
            </a:r>
            <a:r>
              <a:rPr lang="en-US" sz="2400" dirty="0"/>
              <a:t>, ARG0 = </a:t>
            </a:r>
            <a:r>
              <a:rPr lang="en-US" sz="2400" b="1" i="1" dirty="0"/>
              <a:t>I</a:t>
            </a:r>
            <a:r>
              <a:rPr lang="en-US" sz="2400" dirty="0"/>
              <a:t>, ARG2 = </a:t>
            </a:r>
            <a:r>
              <a:rPr lang="en-US" sz="2400" b="1" i="1" dirty="0"/>
              <a:t>to the readers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en-US" sz="2800" i="1" spc="-150" dirty="0"/>
              <a:t>Saab is looking for a partner for financial cooperation</a:t>
            </a:r>
          </a:p>
          <a:p>
            <a:pPr lvl="1">
              <a:lnSpc>
                <a:spcPct val="80000"/>
              </a:lnSpc>
              <a:spcBef>
                <a:spcPts val="800"/>
              </a:spcBef>
            </a:pPr>
            <a:r>
              <a:rPr lang="en-US" sz="2400" dirty="0"/>
              <a:t>REL = </a:t>
            </a:r>
            <a:r>
              <a:rPr lang="en-US" sz="2400" b="1" i="1" dirty="0"/>
              <a:t>cooperation</a:t>
            </a:r>
            <a:r>
              <a:rPr lang="en-US" sz="2400" dirty="0"/>
              <a:t>, Support = </a:t>
            </a:r>
            <a:r>
              <a:rPr lang="en-US" sz="2400" b="1" i="1" dirty="0"/>
              <a:t>(is)</a:t>
            </a:r>
            <a:r>
              <a:rPr lang="en-US" sz="2400" dirty="0"/>
              <a:t> + </a:t>
            </a:r>
            <a:r>
              <a:rPr lang="en-US" sz="2400" b="1" i="1" dirty="0"/>
              <a:t>looking + for + partner + for</a:t>
            </a:r>
            <a:r>
              <a:rPr lang="en-US" sz="2400" dirty="0"/>
              <a:t>, ARG0 = </a:t>
            </a:r>
            <a:r>
              <a:rPr lang="en-US" sz="2400" b="1" i="1" dirty="0"/>
              <a:t>Saab</a:t>
            </a:r>
            <a:r>
              <a:rPr lang="en-US" sz="2400" dirty="0"/>
              <a:t>, ARG2 = </a:t>
            </a:r>
            <a:r>
              <a:rPr lang="en-US" sz="2400" b="1" i="1" dirty="0"/>
              <a:t>partner</a:t>
            </a:r>
            <a:r>
              <a:rPr lang="en-US" sz="2400" dirty="0"/>
              <a:t>, ARGM-MNR = </a:t>
            </a:r>
            <a:r>
              <a:rPr lang="en-US" sz="2400" b="1" i="1" dirty="0" smtClean="0"/>
              <a:t>financial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73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Shared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spc="-150" dirty="0" smtClean="0"/>
              <a:t>Community annotations to common corpora</a:t>
            </a:r>
          </a:p>
          <a:p>
            <a:pPr lvl="1"/>
            <a:r>
              <a:rPr lang="en-US" sz="3000" spc="-150" dirty="0" smtClean="0"/>
              <a:t>Decides issues of interoperability</a:t>
            </a:r>
          </a:p>
          <a:p>
            <a:pPr lvl="2"/>
            <a:r>
              <a:rPr lang="en-US" sz="2800" spc="-150" dirty="0" smtClean="0"/>
              <a:t>Formal representation</a:t>
            </a:r>
          </a:p>
          <a:p>
            <a:pPr lvl="2"/>
            <a:r>
              <a:rPr lang="en-US" sz="2800" spc="-150" dirty="0" smtClean="0"/>
              <a:t>Feature relationship (e.g.  syntactic  to semantic mapping)</a:t>
            </a:r>
          </a:p>
          <a:p>
            <a:pPr lvl="2"/>
            <a:r>
              <a:rPr lang="en-US" sz="2800" spc="-150" dirty="0" smtClean="0"/>
              <a:t>Clarifies which information is ‘orphaned’</a:t>
            </a:r>
          </a:p>
          <a:p>
            <a:pPr lvl="1"/>
            <a:r>
              <a:rPr lang="en-US" sz="3000" spc="-150" dirty="0"/>
              <a:t>T</a:t>
            </a:r>
            <a:r>
              <a:rPr lang="en-US" sz="3000" spc="-150" dirty="0" smtClean="0"/>
              <a:t>raining data for NLP systems to test against</a:t>
            </a:r>
          </a:p>
          <a:p>
            <a:pPr lvl="2"/>
            <a:r>
              <a:rPr lang="en-US" sz="2800" spc="-150" dirty="0" smtClean="0"/>
              <a:t>Strata  of annotation allows  divergent development</a:t>
            </a:r>
            <a:endParaRPr lang="en-US" spc="-150" dirty="0" smtClean="0"/>
          </a:p>
          <a:p>
            <a:pPr lvl="2"/>
            <a:endParaRPr lang="en-US" spc="-150" dirty="0" smtClean="0"/>
          </a:p>
          <a:p>
            <a:pPr lvl="1"/>
            <a:endParaRPr lang="en-US" spc="-150" dirty="0" smtClean="0"/>
          </a:p>
          <a:p>
            <a:pPr lvl="2"/>
            <a:endParaRPr lang="en-US" spc="-150" dirty="0" smtClean="0"/>
          </a:p>
          <a:p>
            <a:pPr lvl="1"/>
            <a:endParaRPr lang="en-US" spc="-150" dirty="0"/>
          </a:p>
        </p:txBody>
      </p:sp>
    </p:spTree>
    <p:extLst>
      <p:ext uri="{BB962C8B-B14F-4D97-AF65-F5344CB8AC3E}">
        <p14:creationId xmlns:p14="http://schemas.microsoft.com/office/powerpoint/2010/main" val="20345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Support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bIns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/>
              <a:t>S</a:t>
            </a:r>
            <a:r>
              <a:rPr lang="en-US" sz="3000" dirty="0" smtClean="0"/>
              <a:t>upport chains begin with </a:t>
            </a:r>
            <a:r>
              <a:rPr lang="en-US" sz="3000" dirty="0"/>
              <a:t>a </a:t>
            </a:r>
            <a:r>
              <a:rPr lang="en-US" sz="3000" dirty="0" smtClean="0"/>
              <a:t>verb (so far)</a:t>
            </a:r>
            <a:endParaRPr lang="en-US" sz="3000" dirty="0"/>
          </a:p>
          <a:p>
            <a:pPr>
              <a:spcBef>
                <a:spcPts val="1200"/>
              </a:spcBef>
            </a:pPr>
            <a:r>
              <a:rPr lang="en-US" sz="3000" dirty="0"/>
              <a:t>Can include: support verbs, support-like nouns, transparent nouns, criss-cross nouns, quantifiers in partitive constructions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Similar to chains of raising/equi predicates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He seemed to want to be likely to be chosen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List of heads representation conforms to Penn </a:t>
            </a:r>
            <a:r>
              <a:rPr lang="en-US" sz="3000" dirty="0" smtClean="0"/>
              <a:t>Treebank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919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8" y="548640"/>
            <a:ext cx="8229600" cy="822960"/>
          </a:xfrm>
        </p:spPr>
        <p:txBody>
          <a:bodyPr>
            <a:normAutofit/>
          </a:bodyPr>
          <a:lstStyle/>
          <a:p>
            <a:r>
              <a:rPr lang="en-US" dirty="0"/>
              <a:t>Arguments across copulas,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Predication can link noun to a non-NP Argument</a:t>
            </a:r>
          </a:p>
          <a:p>
            <a:r>
              <a:rPr lang="en-US" sz="3000" i="1" dirty="0"/>
              <a:t>The real battle is over who will win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battle</a:t>
            </a:r>
            <a:r>
              <a:rPr lang="en-US" dirty="0"/>
              <a:t>, ARGM-ADV = </a:t>
            </a:r>
            <a:r>
              <a:rPr lang="en-US" b="1" i="1" dirty="0"/>
              <a:t>real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ARG2 </a:t>
            </a:r>
            <a:r>
              <a:rPr lang="en-US" dirty="0"/>
              <a:t>= </a:t>
            </a:r>
            <a:r>
              <a:rPr lang="en-US" b="1" i="1" dirty="0"/>
              <a:t>over who will win</a:t>
            </a:r>
          </a:p>
          <a:p>
            <a:r>
              <a:rPr lang="en-US" sz="3000" i="1" dirty="0"/>
              <a:t>His claim was that I should never eat herring</a:t>
            </a:r>
          </a:p>
          <a:p>
            <a:pPr lvl="1"/>
            <a:r>
              <a:rPr lang="en-US" dirty="0"/>
              <a:t>REL = </a:t>
            </a:r>
            <a:r>
              <a:rPr lang="en-US" b="1" i="1" dirty="0"/>
              <a:t>claim</a:t>
            </a:r>
            <a:r>
              <a:rPr lang="en-US" dirty="0"/>
              <a:t>, ARG0 = </a:t>
            </a:r>
            <a:r>
              <a:rPr lang="en-US" b="1" i="1" dirty="0"/>
              <a:t>His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ARG</a:t>
            </a:r>
            <a:r>
              <a:rPr lang="en-US" dirty="0" smtClean="0">
                <a:latin typeface="+mj-lt"/>
              </a:rPr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i="1" dirty="0"/>
              <a:t>that I should never eat herring</a:t>
            </a:r>
          </a:p>
          <a:p>
            <a:r>
              <a:rPr lang="en-US" sz="3000" dirty="0"/>
              <a:t>Why not NP </a:t>
            </a:r>
            <a:r>
              <a:rPr lang="en-US" sz="3000" dirty="0" smtClean="0"/>
              <a:t>arguments? Argument </a:t>
            </a:r>
            <a:r>
              <a:rPr lang="en-US" sz="3000" dirty="0"/>
              <a:t>Nominalizations </a:t>
            </a:r>
          </a:p>
          <a:p>
            <a:pPr lvl="1"/>
            <a:r>
              <a:rPr lang="en-US" i="1" dirty="0"/>
              <a:t>John is his math teacher</a:t>
            </a:r>
          </a:p>
          <a:p>
            <a:pPr lvl="2"/>
            <a:r>
              <a:rPr lang="en-US" sz="2500" dirty="0"/>
              <a:t>REL = </a:t>
            </a:r>
            <a:r>
              <a:rPr lang="en-US" sz="2500" b="1" i="1" dirty="0"/>
              <a:t>teacher</a:t>
            </a:r>
            <a:r>
              <a:rPr lang="en-US" sz="2500" dirty="0"/>
              <a:t>, ARG0 = </a:t>
            </a:r>
            <a:r>
              <a:rPr lang="en-US" sz="2500" b="1" i="1" dirty="0"/>
              <a:t>teacher</a:t>
            </a:r>
            <a:r>
              <a:rPr lang="en-US" sz="2500" dirty="0"/>
              <a:t>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ARG</a:t>
            </a:r>
            <a:r>
              <a:rPr lang="en-US" sz="2500" dirty="0" smtClean="0">
                <a:latin typeface="+mj-lt"/>
              </a:rPr>
              <a:t>1</a:t>
            </a:r>
            <a:r>
              <a:rPr lang="en-US" sz="2500" dirty="0" smtClean="0"/>
              <a:t> </a:t>
            </a:r>
            <a:r>
              <a:rPr lang="en-US" sz="2500" dirty="0"/>
              <a:t>= </a:t>
            </a:r>
            <a:r>
              <a:rPr lang="en-US" sz="2500" b="1" i="1" dirty="0"/>
              <a:t>math</a:t>
            </a:r>
            <a:r>
              <a:rPr lang="en-US" sz="2500" dirty="0"/>
              <a:t>, ARG2 = </a:t>
            </a:r>
            <a:r>
              <a:rPr lang="en-US" sz="2500" b="1" i="1" dirty="0"/>
              <a:t>his</a:t>
            </a:r>
          </a:p>
          <a:p>
            <a:pPr lvl="1">
              <a:buFont typeface="Arial" pitchFamily="34" charset="0"/>
              <a:buChar char="•"/>
            </a:pPr>
            <a:r>
              <a:rPr lang="en-US" sz="2900" b="1" i="1" dirty="0"/>
              <a:t>John</a:t>
            </a:r>
            <a:r>
              <a:rPr lang="en-US" sz="2900" dirty="0"/>
              <a:t> and </a:t>
            </a:r>
            <a:r>
              <a:rPr lang="en-US" sz="2900" b="1" i="1" dirty="0"/>
              <a:t>his math teacher</a:t>
            </a:r>
            <a:r>
              <a:rPr lang="en-US" sz="2900" dirty="0"/>
              <a:t> 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 smtClean="0"/>
              <a:t> </a:t>
            </a:r>
            <a:r>
              <a:rPr lang="en-US" sz="2900" dirty="0"/>
              <a:t>linked by </a:t>
            </a:r>
            <a:r>
              <a:rPr lang="en-US" sz="2900" dirty="0" smtClean="0"/>
              <a:t>equative predication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99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Chains and Event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/>
            <a:r>
              <a:rPr lang="en-US" dirty="0"/>
              <a:t>Some partitives may add a locative or temporal </a:t>
            </a:r>
            <a:r>
              <a:rPr lang="en-US" dirty="0" smtClean="0"/>
              <a:t>modifier </a:t>
            </a:r>
            <a:r>
              <a:rPr lang="en-US" dirty="0"/>
              <a:t>to their </a:t>
            </a:r>
            <a:r>
              <a:rPr lang="en-US" dirty="0" smtClean="0"/>
              <a:t>ARG1</a:t>
            </a:r>
          </a:p>
          <a:p>
            <a:pPr marL="365760" lvl="2"/>
            <a:r>
              <a:rPr lang="en-US" i="1" dirty="0"/>
              <a:t>7 years of bitter debate </a:t>
            </a:r>
          </a:p>
          <a:p>
            <a:pPr marL="320040" lvl="3" indent="0">
              <a:buNone/>
            </a:pPr>
            <a:r>
              <a:rPr lang="en-US" dirty="0" smtClean="0"/>
              <a:t>REL </a:t>
            </a:r>
            <a:r>
              <a:rPr lang="en-US" dirty="0"/>
              <a:t>= </a:t>
            </a:r>
            <a:r>
              <a:rPr lang="en-US" dirty="0" smtClean="0"/>
              <a:t>debate, ARGM-MNR </a:t>
            </a:r>
            <a:r>
              <a:rPr lang="en-US" dirty="0"/>
              <a:t>= bitter, </a:t>
            </a:r>
            <a:r>
              <a:rPr lang="en-US" dirty="0" smtClean="0"/>
              <a:t>ARGM-TMP </a:t>
            </a:r>
            <a:r>
              <a:rPr lang="en-US" dirty="0"/>
              <a:t>= 7 </a:t>
            </a:r>
            <a:r>
              <a:rPr lang="en-US" dirty="0" smtClean="0"/>
              <a:t>years</a:t>
            </a:r>
          </a:p>
          <a:p>
            <a:pPr marL="457200" lvl="1"/>
            <a:r>
              <a:rPr lang="en-US" i="1" dirty="0"/>
              <a:t>7 years </a:t>
            </a:r>
            <a:r>
              <a:rPr lang="en-US" dirty="0" smtClean="0"/>
              <a:t>partitive function of </a:t>
            </a:r>
            <a:r>
              <a:rPr lang="en-US" i="1" u="sng" dirty="0" smtClean="0"/>
              <a:t>year</a:t>
            </a:r>
            <a:r>
              <a:rPr lang="en-US" dirty="0" smtClean="0"/>
              <a:t>, temporal modifier of </a:t>
            </a:r>
            <a:r>
              <a:rPr lang="en-US" i="1" u="sng" dirty="0" smtClean="0"/>
              <a:t>debate</a:t>
            </a:r>
          </a:p>
          <a:p>
            <a:pPr marL="457200" lvl="1"/>
            <a:r>
              <a:rPr lang="en-US" dirty="0" smtClean="0"/>
              <a:t>NomBank class [EVENT]</a:t>
            </a:r>
          </a:p>
          <a:p>
            <a:pPr marL="457200" lvl="2"/>
            <a:r>
              <a:rPr lang="en-US" i="1" dirty="0"/>
              <a:t>Last year's drought in the </a:t>
            </a:r>
            <a:r>
              <a:rPr lang="en-US" i="1" dirty="0" smtClean="0"/>
              <a:t>Midwest</a:t>
            </a:r>
          </a:p>
          <a:p>
            <a:pPr marL="274320" lvl="2" indent="0">
              <a:buNone/>
            </a:pPr>
            <a:r>
              <a:rPr lang="en-US" sz="2000" i="1" dirty="0" smtClean="0"/>
              <a:t>REL </a:t>
            </a:r>
            <a:r>
              <a:rPr lang="en-US" sz="2000" i="1" dirty="0"/>
              <a:t>= drought, ARGM-TMP = Last year, ARGM-LOC = in the Midwest</a:t>
            </a:r>
            <a:endParaRPr lang="en-US" sz="2000" i="1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11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Data in Medical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Temporal expressions: degrees </a:t>
            </a:r>
            <a:r>
              <a:rPr lang="en-US" dirty="0"/>
              <a:t>of </a:t>
            </a:r>
            <a:r>
              <a:rPr lang="en-US" dirty="0" smtClean="0"/>
              <a:t>expressivity</a:t>
            </a:r>
          </a:p>
          <a:p>
            <a:pPr lvl="1"/>
            <a:r>
              <a:rPr lang="en-US" dirty="0" smtClean="0"/>
              <a:t>Absolute – time-stamp</a:t>
            </a:r>
          </a:p>
          <a:p>
            <a:pPr lvl="1"/>
            <a:r>
              <a:rPr lang="en-US" dirty="0" smtClean="0"/>
              <a:t>Relative – dependency for reference</a:t>
            </a:r>
          </a:p>
          <a:p>
            <a:pPr lvl="1"/>
            <a:r>
              <a:rPr lang="en-US" dirty="0" smtClean="0"/>
              <a:t>Granularity requirements – topic specific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Absolute times and dates are </a:t>
            </a:r>
            <a:r>
              <a:rPr lang="en-US" dirty="0" smtClean="0"/>
              <a:t>sparse in some sections of medical records</a:t>
            </a:r>
          </a:p>
          <a:p>
            <a:r>
              <a:rPr lang="en-US" dirty="0" smtClean="0"/>
              <a:t>Sequence of events is often good enough</a:t>
            </a:r>
          </a:p>
          <a:p>
            <a:pPr lvl="1"/>
            <a:r>
              <a:rPr lang="en-US" dirty="0"/>
              <a:t>Case 1:  Mr. Smith </a:t>
            </a:r>
            <a:r>
              <a:rPr lang="en-US" u="sng" dirty="0"/>
              <a:t>fell</a:t>
            </a:r>
            <a:r>
              <a:rPr lang="en-US" dirty="0"/>
              <a:t> then had </a:t>
            </a:r>
            <a:r>
              <a:rPr lang="en-US" u="sng" dirty="0"/>
              <a:t>chest pain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Case 2:  Mr. Smith had </a:t>
            </a:r>
            <a:r>
              <a:rPr lang="en-US" u="sng" dirty="0"/>
              <a:t>chest pain</a:t>
            </a:r>
            <a:r>
              <a:rPr lang="en-US" dirty="0"/>
              <a:t> then </a:t>
            </a:r>
            <a:r>
              <a:rPr lang="en-US" u="sng" dirty="0"/>
              <a:t>fell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Event order may be implied or asserted, or an admixture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Electronic </a:t>
            </a:r>
            <a:r>
              <a:rPr lang="en-US" dirty="0">
                <a:solidFill>
                  <a:prstClr val="black"/>
                </a:solidFill>
              </a:rPr>
              <a:t>Health Record </a:t>
            </a:r>
            <a:r>
              <a:rPr lang="en-US" dirty="0" smtClean="0">
                <a:solidFill>
                  <a:prstClr val="black"/>
                </a:solidFill>
              </a:rPr>
              <a:t>Corpus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Veterans Affairs HSR&amp;D, NLP research efforts: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nnotation to Common Ontology match-up: Unified effort to collect textual data in electronic health records </a:t>
            </a:r>
          </a:p>
          <a:p>
            <a:pPr marL="365760" lvl="3" indent="-342900">
              <a:buFont typeface="Constantia" pitchFamily="18" charset="0"/>
              <a:buChar char="–"/>
            </a:pPr>
            <a:r>
              <a:rPr lang="en-US" sz="2400" dirty="0" smtClean="0"/>
              <a:t>Systematized </a:t>
            </a:r>
            <a:r>
              <a:rPr lang="en-US" sz="2400" dirty="0"/>
              <a:t>Nomenclature of </a:t>
            </a:r>
            <a:r>
              <a:rPr lang="en-US" sz="2400" dirty="0" smtClean="0"/>
              <a:t>Medicine-Clinical Terms</a:t>
            </a:r>
          </a:p>
          <a:p>
            <a:pPr marL="822960" lvl="4" indent="-342900">
              <a:buFont typeface="Arial" pitchFamily="34" charset="0"/>
              <a:buChar char="•"/>
            </a:pPr>
            <a:r>
              <a:rPr lang="en-US" sz="2400" dirty="0" smtClean="0"/>
              <a:t>SnoMed Ontology maintained by National Library of Medicine</a:t>
            </a:r>
          </a:p>
          <a:p>
            <a:pPr marL="0" lvl="1" indent="0"/>
            <a:r>
              <a:rPr lang="en-US" sz="3200" dirty="0" smtClean="0"/>
              <a:t> </a:t>
            </a:r>
            <a:r>
              <a:rPr lang="en-US" sz="3000" dirty="0" smtClean="0"/>
              <a:t>Textual data matched to medical </a:t>
            </a:r>
            <a:r>
              <a:rPr lang="en-US" sz="3000" dirty="0"/>
              <a:t>o</a:t>
            </a:r>
            <a:r>
              <a:rPr lang="en-US" sz="3000" dirty="0" smtClean="0"/>
              <a:t>ntology 	for 	selected set of event types</a:t>
            </a:r>
          </a:p>
          <a:p>
            <a:pPr marL="400050" lvl="2" indent="0"/>
            <a:r>
              <a:rPr lang="en-US" dirty="0" smtClean="0"/>
              <a:t> </a:t>
            </a:r>
            <a:r>
              <a:rPr lang="en-US" sz="2800" dirty="0" smtClean="0"/>
              <a:t>Event-Sequence training data</a:t>
            </a:r>
          </a:p>
          <a:p>
            <a:pPr marL="365760" lvl="3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Textual Event Capture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Current Resource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39"/>
            <a:ext cx="8503920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edically relevant events: capture underway</a:t>
            </a:r>
          </a:p>
          <a:p>
            <a:r>
              <a:rPr lang="en-US" dirty="0" smtClean="0"/>
              <a:t>TimeBank tool, TARSQI tool kit</a:t>
            </a:r>
            <a:br>
              <a:rPr lang="en-US" dirty="0" smtClean="0"/>
            </a:br>
            <a:r>
              <a:rPr lang="en-US" dirty="0" smtClean="0"/>
              <a:t>Med_TTK</a:t>
            </a:r>
            <a:r>
              <a:rPr lang="en-US" dirty="0" smtClean="0"/>
              <a:t>: optimized for medical record use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xtract temporal expressions,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inkage to medical events</a:t>
            </a:r>
          </a:p>
          <a:p>
            <a:r>
              <a:rPr lang="en-US" dirty="0" smtClean="0"/>
              <a:t>PropBank and NomBank </a:t>
            </a:r>
          </a:p>
          <a:p>
            <a:pPr lvl="1"/>
            <a:r>
              <a:rPr lang="en-US" dirty="0" smtClean="0"/>
              <a:t>Define scope of temporal adverbs and adjectives</a:t>
            </a:r>
          </a:p>
          <a:p>
            <a:r>
              <a:rPr lang="en-US" dirty="0" smtClean="0"/>
              <a:t>Current work with EHR corpora and next generation of SnoMed-enhanced </a:t>
            </a:r>
            <a:r>
              <a:rPr lang="en-US" dirty="0" err="1" smtClean="0"/>
              <a:t>Med_TTK</a:t>
            </a:r>
            <a:endParaRPr lang="en-US" dirty="0" smtClean="0"/>
          </a:p>
          <a:p>
            <a:pPr lvl="1"/>
            <a:r>
              <a:rPr lang="en-US" dirty="0" smtClean="0"/>
              <a:t>Recognize sub-event taxonomy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Scientific Community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03920" cy="4846320"/>
          </a:xfrm>
        </p:spPr>
        <p:txBody>
          <a:bodyPr>
            <a:normAutofit fontScale="85000" lnSpcReduction="20000"/>
          </a:bodyPr>
          <a:lstStyle/>
          <a:p>
            <a:pPr marL="0" lvl="1" indent="0" algn="ctr">
              <a:spcBef>
                <a:spcPts val="1200"/>
              </a:spcBef>
              <a:buNone/>
            </a:pPr>
            <a:r>
              <a:rPr lang="en-US" sz="3500" dirty="0" smtClean="0"/>
              <a:t>Where data and resources can be shared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nter-organizational co-operation is fostered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Extra-organizational communities </a:t>
            </a:r>
            <a:r>
              <a:rPr lang="en-US" sz="3200" dirty="0" smtClean="0"/>
              <a:t>form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Example: VA health data is scrupulously secured, allowing scalable solutions to national data standards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Without a mechanism for transparency across community, silos  (intentional &amp; un-) form</a:t>
            </a:r>
          </a:p>
          <a:p>
            <a:pPr marL="1005840" lvl="2">
              <a:spcBef>
                <a:spcPts val="1200"/>
              </a:spcBef>
            </a:pPr>
            <a:r>
              <a:rPr lang="en-US" dirty="0" smtClean="0"/>
              <a:t>Intelligence agencies, health insurance, credit marketing, etc.</a:t>
            </a:r>
          </a:p>
          <a:p>
            <a:pPr>
              <a:spcBef>
                <a:spcPts val="1200"/>
              </a:spcBef>
            </a:pPr>
            <a:r>
              <a:rPr lang="en-US" dirty="0"/>
              <a:t>Copyright, privacy &amp; security issues often prevent access to all development </a:t>
            </a:r>
            <a:r>
              <a:rPr lang="en-US" dirty="0" smtClean="0"/>
              <a:t>resources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Scientists offer knowledge-bases, tools and evaluation methods rather than corpus level detail</a:t>
            </a:r>
          </a:p>
        </p:txBody>
      </p:sp>
    </p:spTree>
    <p:extLst>
      <p:ext uri="{BB962C8B-B14F-4D97-AF65-F5344CB8AC3E}">
        <p14:creationId xmlns:p14="http://schemas.microsoft.com/office/powerpoint/2010/main" val="1727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spc="-150" dirty="0" smtClean="0">
                <a:latin typeface="+mn-lt"/>
              </a:rPr>
              <a:t>Access issues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846320"/>
          </a:xfrm>
        </p:spPr>
        <p:txBody>
          <a:bodyPr>
            <a:normAutofit fontScale="77500" lnSpcReduction="20000"/>
          </a:bodyPr>
          <a:lstStyle/>
          <a:p>
            <a:r>
              <a:rPr lang="en-US" sz="3500" spc="-150" dirty="0" smtClean="0"/>
              <a:t>Pre-annotation access to corpora</a:t>
            </a:r>
          </a:p>
          <a:p>
            <a:pPr lvl="1"/>
            <a:r>
              <a:rPr lang="en-US" sz="3200" spc="-150" dirty="0" smtClean="0"/>
              <a:t>Publically available language data</a:t>
            </a:r>
          </a:p>
          <a:p>
            <a:pPr lvl="2"/>
            <a:r>
              <a:rPr lang="en-US" sz="2800" spc="-150" dirty="0" smtClean="0"/>
              <a:t>Some published material, newspaper, transcribed broadcasts, etc.  </a:t>
            </a:r>
            <a:br>
              <a:rPr lang="en-US" sz="2800" spc="-150" dirty="0" smtClean="0"/>
            </a:br>
            <a:r>
              <a:rPr lang="en-US" sz="2800" spc="-150" dirty="0" smtClean="0"/>
              <a:t>Lots of copyright issues</a:t>
            </a:r>
          </a:p>
          <a:p>
            <a:pPr lvl="1"/>
            <a:r>
              <a:rPr lang="en-US" sz="3200" spc="-150" dirty="0" smtClean="0"/>
              <a:t>Security protected language data</a:t>
            </a:r>
          </a:p>
          <a:p>
            <a:pPr lvl="2"/>
            <a:r>
              <a:rPr lang="en-US" sz="2800" spc="-150" dirty="0" smtClean="0"/>
              <a:t>Financial  transactions and reports, intelligence  and military reports</a:t>
            </a:r>
          </a:p>
          <a:p>
            <a:pPr lvl="1"/>
            <a:r>
              <a:rPr lang="en-US" sz="3200" spc="-150" dirty="0" smtClean="0"/>
              <a:t>Privacy protected text</a:t>
            </a:r>
          </a:p>
          <a:p>
            <a:pPr lvl="2"/>
            <a:r>
              <a:rPr lang="en-US" spc="-150" dirty="0" smtClean="0"/>
              <a:t>Patient health records</a:t>
            </a:r>
          </a:p>
          <a:p>
            <a:r>
              <a:rPr lang="en-US" sz="3500" spc="-150" dirty="0" smtClean="0"/>
              <a:t>Annotated corpora</a:t>
            </a:r>
          </a:p>
          <a:p>
            <a:pPr lvl="1"/>
            <a:r>
              <a:rPr lang="en-US" sz="3200" spc="-150" dirty="0" smtClean="0"/>
              <a:t>Open-source</a:t>
            </a:r>
          </a:p>
          <a:p>
            <a:pPr lvl="1"/>
            <a:r>
              <a:rPr lang="en-US" sz="3200" spc="-150" dirty="0" smtClean="0"/>
              <a:t>Fee-based license</a:t>
            </a:r>
          </a:p>
          <a:p>
            <a:pPr lvl="1"/>
            <a:r>
              <a:rPr lang="en-US" sz="3200" spc="-150" dirty="0" smtClean="0"/>
              <a:t>Authorization  limits </a:t>
            </a:r>
          </a:p>
          <a:p>
            <a:pPr lvl="2"/>
            <a:r>
              <a:rPr lang="en-US" sz="2800" spc="-150" dirty="0" smtClean="0"/>
              <a:t>Dependency with pre-annotation protection status</a:t>
            </a:r>
            <a:endParaRPr lang="en-US" sz="2800" spc="-150" dirty="0"/>
          </a:p>
        </p:txBody>
      </p:sp>
    </p:spTree>
    <p:extLst>
      <p:ext uri="{BB962C8B-B14F-4D97-AF65-F5344CB8AC3E}">
        <p14:creationId xmlns:p14="http://schemas.microsoft.com/office/powerpoint/2010/main" val="454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Annotated Corpora versus</a:t>
            </a:r>
            <a:br>
              <a:rPr lang="en-US" dirty="0" smtClean="0"/>
            </a:br>
            <a:r>
              <a:rPr lang="en-US" dirty="0" smtClean="0"/>
              <a:t> Systemized Results (</a:t>
            </a:r>
            <a:r>
              <a:rPr lang="en-US" dirty="0"/>
              <a:t>K</a:t>
            </a:r>
            <a:r>
              <a:rPr lang="en-US" dirty="0" smtClean="0"/>
              <a:t>nowledge </a:t>
            </a:r>
            <a:r>
              <a:rPr lang="en-US" dirty="0"/>
              <a:t>B</a:t>
            </a:r>
            <a:r>
              <a:rPr lang="en-US" dirty="0" smtClean="0"/>
              <a:t>ases)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Free, open source corpora and annotation</a:t>
            </a:r>
          </a:p>
          <a:p>
            <a:pPr lvl="1"/>
            <a:r>
              <a:rPr lang="en-US" dirty="0" smtClean="0"/>
              <a:t>Examples: NomBank, TimeBank, British National Corpus, …</a:t>
            </a:r>
          </a:p>
          <a:p>
            <a:r>
              <a:rPr lang="en-US" dirty="0" smtClean="0"/>
              <a:t>Fee for license to corpora and/or annotation</a:t>
            </a:r>
          </a:p>
          <a:p>
            <a:pPr lvl="1"/>
            <a:r>
              <a:rPr lang="en-US" dirty="0" smtClean="0"/>
              <a:t>Examples: Linguistic Data Consortium, …</a:t>
            </a:r>
          </a:p>
          <a:p>
            <a:r>
              <a:rPr lang="en-US" dirty="0" smtClean="0"/>
              <a:t>Free open source access to ontology, lexicon, terminology, annotation data systemization</a:t>
            </a:r>
          </a:p>
          <a:p>
            <a:pPr lvl="1"/>
            <a:r>
              <a:rPr lang="en-US" dirty="0" smtClean="0"/>
              <a:t>NomBank, TimeBank</a:t>
            </a:r>
            <a:r>
              <a:rPr lang="en-US" dirty="0"/>
              <a:t>, </a:t>
            </a:r>
            <a:r>
              <a:rPr lang="en-US" dirty="0" smtClean="0"/>
              <a:t>WordNet, National </a:t>
            </a:r>
            <a:r>
              <a:rPr lang="en-US" dirty="0"/>
              <a:t>Center for Biomedical Ontology, Unified Medical Language </a:t>
            </a:r>
            <a:r>
              <a:rPr lang="en-US" dirty="0" smtClean="0"/>
              <a:t>System, </a:t>
            </a:r>
            <a:r>
              <a:rPr lang="en-US" i="1" dirty="0" smtClean="0"/>
              <a:t>LARGE LIST</a:t>
            </a:r>
          </a:p>
          <a:p>
            <a:r>
              <a:rPr lang="en-US" dirty="0" smtClean="0"/>
              <a:t>Fee for license to ontologies (etc.)</a:t>
            </a:r>
          </a:p>
          <a:p>
            <a:pPr lvl="1"/>
            <a:r>
              <a:rPr lang="en-US" dirty="0" smtClean="0"/>
              <a:t>MedLee</a:t>
            </a:r>
            <a:r>
              <a:rPr lang="en-US" dirty="0" smtClean="0"/>
              <a:t>, Oxford English Dictionary, </a:t>
            </a:r>
            <a:r>
              <a:rPr lang="en-US" b="1" i="1" dirty="0" smtClean="0"/>
              <a:t>HUGE LIST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Resource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Traditional Dichotomy:</a:t>
            </a:r>
            <a:br>
              <a:rPr lang="en-US" sz="2800" dirty="0" smtClean="0"/>
            </a:br>
            <a:r>
              <a:rPr lang="en-US" sz="2800" dirty="0" smtClean="0"/>
              <a:t>Corpus-driven vs. Theory-driven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Resource Labor Point of View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solidFill>
                  <a:prstClr val="black"/>
                </a:solidFill>
              </a:rPr>
              <a:t>Labeling goals determines taxonomy </a:t>
            </a:r>
            <a:r>
              <a:rPr lang="en-US" sz="2400" dirty="0" smtClean="0">
                <a:solidFill>
                  <a:prstClr val="black"/>
                </a:solidFill>
              </a:rPr>
              <a:t>type</a:t>
            </a:r>
            <a:endParaRPr lang="en-US" sz="2400" dirty="0" smtClean="0"/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Coverage goals determine taxonomy content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Resource re-use goals determine description logic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Resource target determines locus of complexity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Time, money and curiosity determine  depth of detail</a:t>
            </a:r>
          </a:p>
        </p:txBody>
      </p:sp>
    </p:spTree>
    <p:extLst>
      <p:ext uri="{BB962C8B-B14F-4D97-AF65-F5344CB8AC3E}">
        <p14:creationId xmlns:p14="http://schemas.microsoft.com/office/powerpoint/2010/main" val="23104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78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Linguistic Labor: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Corpora &amp; Discovery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  <a:alpha val="91000"/>
            </a:schemeClr>
          </a:solidFill>
        </p:spPr>
        <p:txBody>
          <a:bodyPr anchor="ctr"/>
          <a:lstStyle/>
          <a:p>
            <a:r>
              <a:rPr lang="en-US" b="1" dirty="0" smtClean="0">
                <a:solidFill>
                  <a:srgbClr val="472FA1"/>
                </a:solidFill>
              </a:rPr>
              <a:t>NomBank Noun Classes</a:t>
            </a:r>
          </a:p>
          <a:p>
            <a:r>
              <a:rPr lang="en-US" b="1" dirty="0" smtClean="0">
                <a:solidFill>
                  <a:srgbClr val="472FA1"/>
                </a:solidFill>
              </a:rPr>
              <a:t>NomBank Support Chains</a:t>
            </a:r>
            <a:endParaRPr lang="en-US" b="1" dirty="0">
              <a:solidFill>
                <a:srgbClr val="472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NomBank Resource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Principal Investigator: Adam Meyers, Courant Institute of Mathematics, New York University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Co-Investigator: Ruth Reeves, VA </a:t>
            </a:r>
            <a:r>
              <a:rPr lang="en-US" dirty="0"/>
              <a:t>M</a:t>
            </a:r>
            <a:r>
              <a:rPr lang="en-US" dirty="0" smtClean="0"/>
              <a:t>edical Informatics, Health Services Research &amp; Development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Supported under grants from National </a:t>
            </a:r>
            <a:r>
              <a:rPr lang="en-US" dirty="0"/>
              <a:t>Science </a:t>
            </a:r>
            <a:r>
              <a:rPr lang="en-US" dirty="0" smtClean="0"/>
              <a:t>Foundation , and </a:t>
            </a:r>
            <a:r>
              <a:rPr lang="en-US" dirty="0"/>
              <a:t>Space &amp;</a:t>
            </a:r>
            <a:r>
              <a:rPr lang="en-US" dirty="0" smtClean="0"/>
              <a:t> </a:t>
            </a:r>
            <a:r>
              <a:rPr lang="en-US" dirty="0"/>
              <a:t>Naval Warfare </a:t>
            </a:r>
            <a:r>
              <a:rPr lang="en-US" dirty="0" smtClean="0"/>
              <a:t>Systems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The </a:t>
            </a:r>
            <a:r>
              <a:rPr lang="en-US" dirty="0"/>
              <a:t>reports and papers of the NomBank project </a:t>
            </a:r>
            <a:r>
              <a:rPr lang="en-US" dirty="0" smtClean="0"/>
              <a:t>do </a:t>
            </a:r>
            <a:r>
              <a:rPr lang="en-US" dirty="0"/>
              <a:t>not necessarily reflect the position or the policy of the U.S. </a:t>
            </a:r>
            <a:r>
              <a:rPr lang="en-US" dirty="0" smtClean="0"/>
              <a:t>Government (nor vice-versa)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Open Source Distribution</a:t>
            </a:r>
            <a:r>
              <a:rPr lang="en-US" dirty="0"/>
              <a:t>: http://nlp.cs.nyu.edu/meyers/NomBank.html </a:t>
            </a:r>
          </a:p>
        </p:txBody>
      </p:sp>
    </p:spTree>
    <p:extLst>
      <p:ext uri="{BB962C8B-B14F-4D97-AF65-F5344CB8AC3E}">
        <p14:creationId xmlns:p14="http://schemas.microsoft.com/office/powerpoint/2010/main" val="36016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3499</TotalTime>
  <Words>1572</Words>
  <Application>Microsoft Office PowerPoint</Application>
  <PresentationFormat>On-screen Show (4:3)</PresentationFormat>
  <Paragraphs>298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Presentation Summary</vt:lpstr>
      <vt:lpstr>Value of Shared Resources</vt:lpstr>
      <vt:lpstr>Scientific Community and Information</vt:lpstr>
      <vt:lpstr>Access issues</vt:lpstr>
      <vt:lpstr>Annotated Corpora versus  Systemized Results (Knowledge Bases)</vt:lpstr>
      <vt:lpstr>Linguistic Resource Construction</vt:lpstr>
      <vt:lpstr>Linguistic Labor:  Corpora &amp; Discovery </vt:lpstr>
      <vt:lpstr>NomBank Resource References</vt:lpstr>
      <vt:lpstr>NomBank Tasks</vt:lpstr>
      <vt:lpstr>Definition of a Bank</vt:lpstr>
      <vt:lpstr> Legacy Resources = Constraints or Framework </vt:lpstr>
      <vt:lpstr>NomBank Results: Lexicons &amp; Annotation Layers</vt:lpstr>
      <vt:lpstr>NomBank Cross-breeding  Results</vt:lpstr>
      <vt:lpstr>Freedoms and Constraints of Goals</vt:lpstr>
      <vt:lpstr>Argument Labeling Constraints – Framework for Noun Category</vt:lpstr>
      <vt:lpstr>Formation of NomBank  Noun Classes</vt:lpstr>
      <vt:lpstr>NomBank Noun Classes</vt:lpstr>
      <vt:lpstr>Simple Verb/Nominalization Examples</vt:lpstr>
      <vt:lpstr>Adjective Nominalizations</vt:lpstr>
      <vt:lpstr>Nouns not related to Verbs</vt:lpstr>
      <vt:lpstr>4 of the Noun Classes</vt:lpstr>
      <vt:lpstr>2 Other Classes (with Subclasses)</vt:lpstr>
      <vt:lpstr>Sample NomBank Frame-File</vt:lpstr>
      <vt:lpstr>Orphaned Information</vt:lpstr>
      <vt:lpstr>Support Chains</vt:lpstr>
      <vt:lpstr>Support Chains</vt:lpstr>
      <vt:lpstr>Semantic Content in Support</vt:lpstr>
      <vt:lpstr>Support Chain Examples</vt:lpstr>
      <vt:lpstr>Syntax of Support Chains</vt:lpstr>
      <vt:lpstr>Arguments across copulas, etc.</vt:lpstr>
      <vt:lpstr>Support Chains and Event Modifiers</vt:lpstr>
      <vt:lpstr>Temporal Data in Medical Contexts</vt:lpstr>
      <vt:lpstr>Electronic Health Record Corpus </vt:lpstr>
      <vt:lpstr>Textual Event Capture Current Resource Pooling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Chains</dc:title>
  <dc:creator/>
  <cp:lastModifiedBy>Ruth Reeves</cp:lastModifiedBy>
  <cp:revision>139</cp:revision>
  <dcterms:created xsi:type="dcterms:W3CDTF">2006-08-16T00:00:00Z</dcterms:created>
  <dcterms:modified xsi:type="dcterms:W3CDTF">2010-12-01T08:21:06Z</dcterms:modified>
</cp:coreProperties>
</file>